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8" r:id="rId1"/>
  </p:sldMasterIdLst>
  <p:sldIdLst>
    <p:sldId id="256" r:id="rId2"/>
    <p:sldId id="267" r:id="rId3"/>
    <p:sldId id="257" r:id="rId4"/>
    <p:sldId id="261" r:id="rId5"/>
    <p:sldId id="258" r:id="rId6"/>
    <p:sldId id="260" r:id="rId7"/>
    <p:sldId id="262" r:id="rId8"/>
    <p:sldId id="263" r:id="rId9"/>
    <p:sldId id="265" r:id="rId10"/>
    <p:sldId id="264" r:id="rId11"/>
    <p:sldId id="266" r:id="rId12"/>
    <p:sldId id="268" r:id="rId13"/>
    <p:sldId id="31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9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43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794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920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53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349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477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061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323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572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923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61807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71211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759244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3925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8853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36823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468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61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84DF-C788-462C-BE6D-A50D0220AB6F}" type="datetimeFigureOut">
              <a:rPr lang="pt-BR" smtClean="0"/>
              <a:t>12/10/2019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1C4CF-88BF-4084-A5EB-C53FF19F1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127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664C608-40B1-4030-A28D-5B74BC98ADCE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7880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gif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991B6C-3C22-42F2-AC05-84DEF66499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5400" b="1" u="sng" dirty="0"/>
              <a:t>Escalando agilidade a partir de um time não TI</a:t>
            </a:r>
            <a:r>
              <a:rPr lang="pt-BR" sz="5400" u="sng" dirty="0"/>
              <a:t>.</a:t>
            </a:r>
            <a:endParaRPr lang="pt-BR" sz="5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3B8D0B-EDA7-4574-9D22-613C2E2907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 É possível? </a:t>
            </a:r>
          </a:p>
        </p:txBody>
      </p:sp>
    </p:spTree>
    <p:extLst>
      <p:ext uri="{BB962C8B-B14F-4D97-AF65-F5344CB8AC3E}">
        <p14:creationId xmlns:p14="http://schemas.microsoft.com/office/powerpoint/2010/main" val="142068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D272240A-E699-4A20-A600-05DDFADF593F}"/>
              </a:ext>
            </a:extLst>
          </p:cNvPr>
          <p:cNvSpPr/>
          <p:nvPr/>
        </p:nvSpPr>
        <p:spPr>
          <a:xfrm>
            <a:off x="429401" y="1000479"/>
            <a:ext cx="11353800" cy="341934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6A84E0E-BC93-4425-ACDF-24E3C9B602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931"/>
          <a:stretch/>
        </p:blipFill>
        <p:spPr>
          <a:xfrm>
            <a:off x="704152" y="1339628"/>
            <a:ext cx="10739341" cy="263957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CD7BBBD-A56C-4659-8DEF-D28209F5C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894" y="3004735"/>
            <a:ext cx="5429250" cy="11049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6351EDB-5950-4C45-AF2B-02C38E098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129" y="3093686"/>
            <a:ext cx="2181484" cy="917056"/>
          </a:xfrm>
          <a:prstGeom prst="rect">
            <a:avLst/>
          </a:prstGeom>
        </p:spPr>
      </p:pic>
      <p:pic>
        <p:nvPicPr>
          <p:cNvPr id="8" name="Imagem 7" descr="Uma imagem contendo relógio, desenho, placar&#10;&#10;Descrição gerada automaticamente">
            <a:extLst>
              <a:ext uri="{FF2B5EF4-FFF2-40B4-BE49-F238E27FC236}">
                <a16:creationId xmlns:a16="http://schemas.microsoft.com/office/drawing/2014/main" id="{55CC9630-857D-48C2-8DC2-B5CDD6D8D3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186" y="3977049"/>
            <a:ext cx="1673913" cy="32449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169D02F-0ED2-464C-B097-1EC9EFA5C3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1233" y="3004735"/>
            <a:ext cx="5772150" cy="114300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B68C3506-43DC-404B-8968-E9BBCCA8FAE9}"/>
              </a:ext>
            </a:extLst>
          </p:cNvPr>
          <p:cNvSpPr txBox="1">
            <a:spLocks/>
          </p:cNvSpPr>
          <p:nvPr/>
        </p:nvSpPr>
        <p:spPr>
          <a:xfrm>
            <a:off x="2477209" y="4628390"/>
            <a:ext cx="3770977" cy="612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700" dirty="0" err="1"/>
              <a:t>Agilista</a:t>
            </a:r>
            <a:endParaRPr lang="pt-BR" sz="3700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5AA8F244-B127-4C0A-A2B8-6AF35E280217}"/>
              </a:ext>
            </a:extLst>
          </p:cNvPr>
          <p:cNvSpPr txBox="1">
            <a:spLocks/>
          </p:cNvSpPr>
          <p:nvPr/>
        </p:nvSpPr>
        <p:spPr>
          <a:xfrm>
            <a:off x="6356559" y="4628390"/>
            <a:ext cx="3770977" cy="612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700" dirty="0"/>
              <a:t>trilhas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5DE557A0-CE47-42E8-AD84-79CF5E70D20E}"/>
              </a:ext>
            </a:extLst>
          </p:cNvPr>
          <p:cNvSpPr txBox="1">
            <a:spLocks/>
          </p:cNvSpPr>
          <p:nvPr/>
        </p:nvSpPr>
        <p:spPr>
          <a:xfrm>
            <a:off x="2477209" y="5328846"/>
            <a:ext cx="3770977" cy="612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700" dirty="0"/>
              <a:t>Livro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86FC813-C9B1-4BE4-AA62-5AC8912969C3}"/>
              </a:ext>
            </a:extLst>
          </p:cNvPr>
          <p:cNvSpPr txBox="1">
            <a:spLocks/>
          </p:cNvSpPr>
          <p:nvPr/>
        </p:nvSpPr>
        <p:spPr>
          <a:xfrm>
            <a:off x="6356559" y="5328845"/>
            <a:ext cx="3770977" cy="612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700" dirty="0"/>
              <a:t>Kung fu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1EF9811C-B500-4441-B470-DD1E41DB161C}"/>
              </a:ext>
            </a:extLst>
          </p:cNvPr>
          <p:cNvSpPr txBox="1">
            <a:spLocks/>
          </p:cNvSpPr>
          <p:nvPr/>
        </p:nvSpPr>
        <p:spPr>
          <a:xfrm>
            <a:off x="2477209" y="6029301"/>
            <a:ext cx="3770977" cy="612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700" dirty="0"/>
              <a:t>Palestra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9199AAC3-4C47-4101-AB2F-90B0C1456E7A}"/>
              </a:ext>
            </a:extLst>
          </p:cNvPr>
          <p:cNvSpPr txBox="1">
            <a:spLocks/>
          </p:cNvSpPr>
          <p:nvPr/>
        </p:nvSpPr>
        <p:spPr>
          <a:xfrm>
            <a:off x="6358411" y="6029301"/>
            <a:ext cx="3770977" cy="612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700" dirty="0"/>
              <a:t>Família</a:t>
            </a:r>
          </a:p>
        </p:txBody>
      </p:sp>
    </p:spTree>
    <p:extLst>
      <p:ext uri="{BB962C8B-B14F-4D97-AF65-F5344CB8AC3E}">
        <p14:creationId xmlns:p14="http://schemas.microsoft.com/office/powerpoint/2010/main" val="336968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7623A2C-26EA-4C7E-8D4D-51074DBD47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17" b="130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3" name="Freeform 5">
            <a:extLst>
              <a:ext uri="{FF2B5EF4-FFF2-40B4-BE49-F238E27FC236}">
                <a16:creationId xmlns:a16="http://schemas.microsoft.com/office/drawing/2014/main" id="{37D54B6C-87D0-4C03-8335-3955179D2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-118536" y="1371603"/>
            <a:ext cx="5624423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CBD6FA09-5EE8-476D-8A51-3D5323D17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274" y="-14377"/>
            <a:ext cx="5710333" cy="66455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4400" dirty="0" err="1">
                <a:ln>
                  <a:solidFill>
                    <a:schemeClr val="tx1">
                      <a:alpha val="10000"/>
                    </a:schemeClr>
                  </a:solidFill>
                </a:ln>
                <a:solidFill>
                  <a:sysClr val="windowText" lastClr="000000"/>
                </a:solidFill>
              </a:rPr>
              <a:t>Objetivo</a:t>
            </a:r>
            <a:r>
              <a:rPr lang="en-US" sz="4400" dirty="0">
                <a:ln>
                  <a:solidFill>
                    <a:schemeClr val="tx1">
                      <a:alpha val="10000"/>
                    </a:schemeClr>
                  </a:solidFill>
                </a:ln>
                <a:solidFill>
                  <a:sysClr val="windowText" lastClr="000000"/>
                </a:solidFill>
              </a:rPr>
              <a:t> do </a:t>
            </a:r>
            <a:r>
              <a:rPr lang="en-US" sz="4400" dirty="0" err="1">
                <a:ln>
                  <a:solidFill>
                    <a:schemeClr val="tx1">
                      <a:alpha val="10000"/>
                    </a:schemeClr>
                  </a:solidFill>
                </a:ln>
                <a:solidFill>
                  <a:sysClr val="windowText" lastClr="000000"/>
                </a:solidFill>
              </a:rPr>
              <a:t>projeto</a:t>
            </a:r>
            <a:endParaRPr lang="en-US" sz="4400" dirty="0">
              <a:ln>
                <a:solidFill>
                  <a:schemeClr val="tx1">
                    <a:alpha val="1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D318CCF-2BE2-45AA-8225-E57FDF766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1508430"/>
            <a:ext cx="4100419" cy="382676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algn="l">
              <a:buSzPct val="78000"/>
              <a:buFont typeface="Arial" panose="020B0604020202020204" pitchFamily="34" charset="0"/>
              <a:buChar char="•"/>
            </a:pPr>
            <a:r>
              <a:rPr lang="pt-BR" sz="2400" dirty="0"/>
              <a:t>	</a:t>
            </a:r>
            <a:r>
              <a:rPr lang="pt-BR" sz="2400" dirty="0" err="1"/>
              <a:t>Implatação</a:t>
            </a:r>
            <a:r>
              <a:rPr lang="pt-BR" sz="2400" dirty="0"/>
              <a:t> do TMS - Sistema de gerenciamento de transporte</a:t>
            </a:r>
          </a:p>
          <a:p>
            <a:pPr marL="342900" indent="-342900" algn="l">
              <a:buSzPct val="78000"/>
              <a:buFont typeface="Arial" panose="020B0604020202020204" pitchFamily="34" charset="0"/>
              <a:buChar char="•"/>
            </a:pPr>
            <a:r>
              <a:rPr lang="pt-BR" sz="2400" dirty="0"/>
              <a:t>Transportadora de valores</a:t>
            </a:r>
          </a:p>
          <a:p>
            <a:pPr marL="342900" indent="-342900" algn="l">
              <a:buSzPct val="78000"/>
              <a:buFont typeface="Arial" panose="020B0604020202020204" pitchFamily="34" charset="0"/>
              <a:buChar char="•"/>
            </a:pPr>
            <a:r>
              <a:rPr lang="pt-BR" sz="2400" dirty="0"/>
              <a:t>	Entendimento dos </a:t>
            </a:r>
            <a:r>
              <a:rPr lang="pt-BR" sz="2400" dirty="0" err="1"/>
              <a:t>GAP's</a:t>
            </a:r>
            <a:endParaRPr lang="pt-BR" sz="2400" dirty="0"/>
          </a:p>
          <a:p>
            <a:pPr marL="342900" indent="-342900" algn="l">
              <a:buSzPct val="78000"/>
              <a:buFont typeface="Arial" panose="020B0604020202020204" pitchFamily="34" charset="0"/>
              <a:buChar char="•"/>
            </a:pPr>
            <a:r>
              <a:rPr lang="pt-BR" sz="2400" dirty="0"/>
              <a:t>	Desenho do </a:t>
            </a:r>
            <a:r>
              <a:rPr lang="pt-BR" sz="2400" dirty="0" err="1"/>
              <a:t>Value</a:t>
            </a:r>
            <a:r>
              <a:rPr lang="pt-BR" sz="2400" dirty="0"/>
              <a:t> </a:t>
            </a:r>
            <a:r>
              <a:rPr lang="pt-BR" sz="2400" dirty="0" err="1"/>
              <a:t>Stream</a:t>
            </a:r>
            <a:endParaRPr lang="pt-BR" sz="2400" dirty="0"/>
          </a:p>
          <a:p>
            <a:pPr marL="342900" indent="-342900" algn="l">
              <a:buSzPct val="78000"/>
              <a:buFont typeface="Arial" panose="020B0604020202020204" pitchFamily="34" charset="0"/>
              <a:buChar char="•"/>
            </a:pPr>
            <a:r>
              <a:rPr lang="pt-BR" sz="2400" dirty="0"/>
              <a:t>	Adoção do </a:t>
            </a:r>
            <a:r>
              <a:rPr lang="pt-BR" sz="2400" dirty="0" err="1"/>
              <a:t>Agil</a:t>
            </a:r>
            <a:r>
              <a:rPr lang="pt-BR" sz="2400" dirty="0"/>
              <a:t> (integração de </a:t>
            </a:r>
            <a:r>
              <a:rPr lang="pt-BR" sz="2400" dirty="0" err="1"/>
              <a:t>areas</a:t>
            </a:r>
            <a:r>
              <a:rPr lang="pt-BR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4008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95C3DBE-5ACE-405E-9AAC-83AD61DCE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9600"/>
            <a:ext cx="10353675" cy="969963"/>
          </a:xfrm>
        </p:spPr>
        <p:txBody>
          <a:bodyPr anchor="ctr">
            <a:noAutofit/>
          </a:bodyPr>
          <a:lstStyle/>
          <a:p>
            <a:r>
              <a:rPr lang="pt-BR" sz="6000" dirty="0"/>
              <a:t>Começando </a:t>
            </a:r>
          </a:p>
        </p:txBody>
      </p:sp>
      <p:pic>
        <p:nvPicPr>
          <p:cNvPr id="6" name="Picture 2" descr="Resultado de imagem para sino de ringue gif">
            <a:extLst>
              <a:ext uri="{FF2B5EF4-FFF2-40B4-BE49-F238E27FC236}">
                <a16:creationId xmlns:a16="http://schemas.microsoft.com/office/drawing/2014/main" id="{C7C48EB3-33B2-4F92-9C1B-E1180D27469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268" y="2275754"/>
            <a:ext cx="5087937" cy="286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98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B482FD-C684-4DAA-AC4C-1739F51A9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E6EC29-71D6-4C4A-813E-45C4C7981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6305" y="2803051"/>
            <a:ext cx="3925138" cy="1251896"/>
          </a:xfrm>
        </p:spPr>
        <p:txBody>
          <a:bodyPr anchor="ctr">
            <a:normAutofit fontScale="90000"/>
          </a:bodyPr>
          <a:lstStyle/>
          <a:p>
            <a:pPr algn="l"/>
            <a:r>
              <a:rPr lang="pt-BR" dirty="0"/>
              <a:t>Primeiro</a:t>
            </a:r>
            <a:br>
              <a:rPr lang="pt-BR" dirty="0"/>
            </a:br>
            <a:r>
              <a:rPr lang="pt-BR" dirty="0"/>
              <a:t>round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98E787-BAF0-4837-99C1-ED10C8C03C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8307" y="1097280"/>
            <a:ext cx="6483624" cy="462686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342900" algn="l">
              <a:buSzPct val="78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/>
                </a:solidFill>
              </a:rPr>
              <a:t>Kick-off com time</a:t>
            </a:r>
          </a:p>
          <a:p>
            <a:pPr marL="800100" lvl="1" indent="-342900" algn="l">
              <a:buSzPct val="78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tx2"/>
                </a:solidFill>
              </a:rPr>
              <a:t>Opa! Não era TI</a:t>
            </a:r>
          </a:p>
          <a:p>
            <a:pPr marL="342900" indent="-342900" algn="l">
              <a:buSzPct val="78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/>
                </a:solidFill>
              </a:rPr>
              <a:t>Minha "receita" não funcionou</a:t>
            </a:r>
          </a:p>
          <a:p>
            <a:pPr marL="342900" indent="-342900" algn="l">
              <a:buSzPct val="78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/>
                </a:solidFill>
              </a:rPr>
              <a:t>Voltamos a prancheta de desenhos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AA738B-EDF5-4694-B25A-3488245BC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605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37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E36C3-4088-471D-A317-A61E79818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Por que minha receita não funcionou?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F6EAA0-2E13-4865-A2B1-FC0DAB0CE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652" y="2026363"/>
            <a:ext cx="10353762" cy="4058751"/>
          </a:xfr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indent="-342900">
              <a:buSzPct val="78000"/>
              <a:buFont typeface="Arial" panose="020B0604020202020204" pitchFamily="34" charset="0"/>
              <a:buChar char="•"/>
            </a:pPr>
            <a:r>
              <a:rPr lang="pt-BR" sz="2400" dirty="0"/>
              <a:t>	Quem era o time? </a:t>
            </a:r>
          </a:p>
          <a:p>
            <a:pPr lvl="1" indent="-342900">
              <a:buSzPct val="78000"/>
              <a:buFont typeface="Arial" panose="020B0604020202020204" pitchFamily="34" charset="0"/>
              <a:buChar char="•"/>
            </a:pPr>
            <a:endParaRPr lang="pt-BR" sz="2200" dirty="0"/>
          </a:p>
          <a:p>
            <a:pPr lvl="1" indent="-342900">
              <a:buSzPct val="78000"/>
              <a:buFont typeface="Arial" panose="020B0604020202020204" pitchFamily="34" charset="0"/>
              <a:buChar char="•"/>
            </a:pPr>
            <a:endParaRPr lang="pt-BR" sz="2200" dirty="0"/>
          </a:p>
          <a:p>
            <a:pPr lvl="1" indent="-342900">
              <a:buSzPct val="78000"/>
              <a:buFont typeface="Arial" panose="020B0604020202020204" pitchFamily="34" charset="0"/>
              <a:buChar char="•"/>
            </a:pPr>
            <a:endParaRPr lang="pt-BR" sz="2200" dirty="0"/>
          </a:p>
          <a:p>
            <a:pPr indent="-342900">
              <a:buSzPct val="78000"/>
              <a:buFont typeface="Arial" panose="020B0604020202020204" pitchFamily="34" charset="0"/>
              <a:buChar char="•"/>
            </a:pPr>
            <a:r>
              <a:rPr lang="pt-BR" sz="2400" dirty="0"/>
              <a:t>Faltou alinhamento de expectativas (cliente x coach).</a:t>
            </a:r>
          </a:p>
          <a:p>
            <a:pPr indent="-342900">
              <a:buSzPct val="78000"/>
              <a:buFont typeface="Arial" panose="020B0604020202020204" pitchFamily="34" charset="0"/>
              <a:buChar char="•"/>
            </a:pPr>
            <a:r>
              <a:rPr lang="pt-BR" sz="2400" dirty="0"/>
              <a:t>Não existe “bala de prata”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FF5DFE65-EDB7-407B-8768-B3056FFFC03E}"/>
              </a:ext>
            </a:extLst>
          </p:cNvPr>
          <p:cNvGrpSpPr/>
          <p:nvPr/>
        </p:nvGrpSpPr>
        <p:grpSpPr>
          <a:xfrm>
            <a:off x="2255766" y="3330329"/>
            <a:ext cx="1369094" cy="953804"/>
            <a:chOff x="8124117" y="2630757"/>
            <a:chExt cx="6043976" cy="4210648"/>
          </a:xfrm>
        </p:grpSpPr>
        <p:pic>
          <p:nvPicPr>
            <p:cNvPr id="6" name="Gráfico 5" descr="Usuário">
              <a:extLst>
                <a:ext uri="{FF2B5EF4-FFF2-40B4-BE49-F238E27FC236}">
                  <a16:creationId xmlns:a16="http://schemas.microsoft.com/office/drawing/2014/main" id="{280F658E-1215-4DD6-BD8B-E91D19381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955701" y="2630757"/>
              <a:ext cx="2437834" cy="2437834"/>
            </a:xfrm>
            <a:prstGeom prst="rect">
              <a:avLst/>
            </a:prstGeom>
          </p:spPr>
        </p:pic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B9B7A155-C5B3-458C-990C-4C286C1BD582}"/>
                </a:ext>
              </a:extLst>
            </p:cNvPr>
            <p:cNvSpPr txBox="1"/>
            <p:nvPr/>
          </p:nvSpPr>
          <p:spPr>
            <a:xfrm>
              <a:off x="8124117" y="5346830"/>
              <a:ext cx="6043976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Sr. </a:t>
              </a:r>
              <a:r>
                <a:rPr lang="pt-BR" sz="1600" dirty="0"/>
                <a:t>Comercial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43D58833-309E-4874-BDD3-3A1A3D4CDA7C}"/>
              </a:ext>
            </a:extLst>
          </p:cNvPr>
          <p:cNvGrpSpPr/>
          <p:nvPr/>
        </p:nvGrpSpPr>
        <p:grpSpPr>
          <a:xfrm>
            <a:off x="949369" y="3330329"/>
            <a:ext cx="1173526" cy="953804"/>
            <a:chOff x="19799777" y="2630757"/>
            <a:chExt cx="5180628" cy="4210648"/>
          </a:xfrm>
        </p:grpSpPr>
        <p:pic>
          <p:nvPicPr>
            <p:cNvPr id="15" name="Gráfico 14" descr="Usuário">
              <a:extLst>
                <a:ext uri="{FF2B5EF4-FFF2-40B4-BE49-F238E27FC236}">
                  <a16:creationId xmlns:a16="http://schemas.microsoft.com/office/drawing/2014/main" id="{68631D1D-C3BB-498F-BA20-34860BE70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171154" y="2630757"/>
              <a:ext cx="2437834" cy="2437834"/>
            </a:xfrm>
            <a:prstGeom prst="rect">
              <a:avLst/>
            </a:prstGeom>
          </p:spPr>
        </p:pic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30BD0F13-54AA-43A8-8844-83FEE493B59F}"/>
                </a:ext>
              </a:extLst>
            </p:cNvPr>
            <p:cNvSpPr txBox="1"/>
            <p:nvPr/>
          </p:nvSpPr>
          <p:spPr>
            <a:xfrm>
              <a:off x="19799777" y="5346830"/>
              <a:ext cx="5180628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Sr. Projetos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F384AC28-E41C-45FF-A081-ADC207DB3245}"/>
              </a:ext>
            </a:extLst>
          </p:cNvPr>
          <p:cNvGrpSpPr/>
          <p:nvPr/>
        </p:nvGrpSpPr>
        <p:grpSpPr>
          <a:xfrm>
            <a:off x="10009819" y="3330329"/>
            <a:ext cx="1133644" cy="953804"/>
            <a:chOff x="31607265" y="8604335"/>
            <a:chExt cx="5004564" cy="4210648"/>
          </a:xfrm>
        </p:grpSpPr>
        <p:pic>
          <p:nvPicPr>
            <p:cNvPr id="18" name="Gráfico 17" descr="Usuário">
              <a:extLst>
                <a:ext uri="{FF2B5EF4-FFF2-40B4-BE49-F238E27FC236}">
                  <a16:creationId xmlns:a16="http://schemas.microsoft.com/office/drawing/2014/main" id="{A2398F34-768B-4A96-A4EB-281761C16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862088" y="8604335"/>
              <a:ext cx="2437834" cy="2437834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5513802A-3E42-4139-97F4-EF7A08CA6EBA}"/>
                </a:ext>
              </a:extLst>
            </p:cNvPr>
            <p:cNvSpPr txBox="1"/>
            <p:nvPr/>
          </p:nvSpPr>
          <p:spPr>
            <a:xfrm>
              <a:off x="31607265" y="11320408"/>
              <a:ext cx="5004564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Cara da TI</a:t>
              </a:r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B9C5EBF4-988A-4FF7-B73F-61E0086727BE}"/>
              </a:ext>
            </a:extLst>
          </p:cNvPr>
          <p:cNvGrpSpPr/>
          <p:nvPr/>
        </p:nvGrpSpPr>
        <p:grpSpPr>
          <a:xfrm>
            <a:off x="5600237" y="3330329"/>
            <a:ext cx="1306576" cy="953804"/>
            <a:chOff x="31225562" y="8604335"/>
            <a:chExt cx="5767988" cy="4210648"/>
          </a:xfrm>
        </p:grpSpPr>
        <p:pic>
          <p:nvPicPr>
            <p:cNvPr id="27" name="Gráfico 26" descr="Usuário">
              <a:extLst>
                <a:ext uri="{FF2B5EF4-FFF2-40B4-BE49-F238E27FC236}">
                  <a16:creationId xmlns:a16="http://schemas.microsoft.com/office/drawing/2014/main" id="{A6460163-A112-4B01-A762-21F276556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862088" y="8604335"/>
              <a:ext cx="2437834" cy="2437834"/>
            </a:xfrm>
            <a:prstGeom prst="rect">
              <a:avLst/>
            </a:prstGeom>
          </p:spPr>
        </p:pic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584399E1-ACA4-4EE0-8AA3-5910759B8036}"/>
                </a:ext>
              </a:extLst>
            </p:cNvPr>
            <p:cNvSpPr txBox="1"/>
            <p:nvPr/>
          </p:nvSpPr>
          <p:spPr>
            <a:xfrm>
              <a:off x="31225562" y="11320408"/>
              <a:ext cx="5767988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Sr. </a:t>
              </a:r>
              <a:r>
                <a:rPr lang="pt-BR" sz="1600" dirty="0"/>
                <a:t>Operação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1D438B2A-0915-4523-A8F8-DC19434AD3EE}"/>
              </a:ext>
            </a:extLst>
          </p:cNvPr>
          <p:cNvGrpSpPr/>
          <p:nvPr/>
        </p:nvGrpSpPr>
        <p:grpSpPr>
          <a:xfrm>
            <a:off x="3757731" y="3330329"/>
            <a:ext cx="1709635" cy="953804"/>
            <a:chOff x="30335909" y="8604335"/>
            <a:chExt cx="7547324" cy="4210648"/>
          </a:xfrm>
        </p:grpSpPr>
        <p:pic>
          <p:nvPicPr>
            <p:cNvPr id="30" name="Gráfico 29" descr="Usuário">
              <a:extLst>
                <a:ext uri="{FF2B5EF4-FFF2-40B4-BE49-F238E27FC236}">
                  <a16:creationId xmlns:a16="http://schemas.microsoft.com/office/drawing/2014/main" id="{444AF4EB-4F19-4E49-AC56-DAB7E5FEB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862088" y="8604335"/>
              <a:ext cx="2437834" cy="2437834"/>
            </a:xfrm>
            <a:prstGeom prst="rect">
              <a:avLst/>
            </a:prstGeom>
          </p:spPr>
        </p:pic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7AE50DB6-8B70-43A8-9A21-2399C0D95D50}"/>
                </a:ext>
              </a:extLst>
            </p:cNvPr>
            <p:cNvSpPr txBox="1"/>
            <p:nvPr/>
          </p:nvSpPr>
          <p:spPr>
            <a:xfrm>
              <a:off x="30335909" y="11320408"/>
              <a:ext cx="7547324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Sra. Faturamento</a:t>
              </a:r>
            </a:p>
          </p:txBody>
        </p: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740F3906-12F0-4881-B1CA-00A374871776}"/>
              </a:ext>
            </a:extLst>
          </p:cNvPr>
          <p:cNvGrpSpPr/>
          <p:nvPr/>
        </p:nvGrpSpPr>
        <p:grpSpPr>
          <a:xfrm>
            <a:off x="8623437" y="3330329"/>
            <a:ext cx="1168718" cy="953804"/>
            <a:chOff x="19810412" y="2630757"/>
            <a:chExt cx="5159401" cy="4210648"/>
          </a:xfrm>
        </p:grpSpPr>
        <p:pic>
          <p:nvPicPr>
            <p:cNvPr id="33" name="Gráfico 32" descr="Usuário">
              <a:extLst>
                <a:ext uri="{FF2B5EF4-FFF2-40B4-BE49-F238E27FC236}">
                  <a16:creationId xmlns:a16="http://schemas.microsoft.com/office/drawing/2014/main" id="{696AFA3D-AF44-4A76-97D4-EF59378C8F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171154" y="2630757"/>
              <a:ext cx="2437834" cy="2437834"/>
            </a:xfrm>
            <a:prstGeom prst="rect">
              <a:avLst/>
            </a:prstGeom>
          </p:spPr>
        </p:pic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F2A27C26-E835-4444-831F-A1E68126CE3C}"/>
                </a:ext>
              </a:extLst>
            </p:cNvPr>
            <p:cNvSpPr txBox="1"/>
            <p:nvPr/>
          </p:nvSpPr>
          <p:spPr>
            <a:xfrm>
              <a:off x="19810412" y="5346830"/>
              <a:ext cx="5159401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Sr. Estoque</a:t>
              </a:r>
            </a:p>
          </p:txBody>
        </p: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F367A837-3015-4ECD-8E2D-E3CDF7EDEA2E}"/>
              </a:ext>
            </a:extLst>
          </p:cNvPr>
          <p:cNvGrpSpPr/>
          <p:nvPr/>
        </p:nvGrpSpPr>
        <p:grpSpPr>
          <a:xfrm>
            <a:off x="7039684" y="3330329"/>
            <a:ext cx="1366080" cy="953804"/>
            <a:chOff x="19374753" y="2630757"/>
            <a:chExt cx="6030673" cy="4210648"/>
          </a:xfrm>
        </p:grpSpPr>
        <p:pic>
          <p:nvPicPr>
            <p:cNvPr id="36" name="Gráfico 35" descr="Usuário">
              <a:extLst>
                <a:ext uri="{FF2B5EF4-FFF2-40B4-BE49-F238E27FC236}">
                  <a16:creationId xmlns:a16="http://schemas.microsoft.com/office/drawing/2014/main" id="{E03FE564-81CE-471B-86B7-999B0F9D8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171154" y="2630757"/>
              <a:ext cx="2437834" cy="2437834"/>
            </a:xfrm>
            <a:prstGeom prst="rect">
              <a:avLst/>
            </a:prstGeom>
          </p:spPr>
        </p:pic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E50F145A-19A7-4453-959D-D5EEC0660186}"/>
                </a:ext>
              </a:extLst>
            </p:cNvPr>
            <p:cNvSpPr txBox="1"/>
            <p:nvPr/>
          </p:nvSpPr>
          <p:spPr>
            <a:xfrm>
              <a:off x="19374753" y="5346830"/>
              <a:ext cx="6030673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Sra. </a:t>
              </a:r>
              <a:r>
                <a:rPr lang="pt-BR" sz="1600" dirty="0"/>
                <a:t>Cadastro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10F79D53-C778-4136-A23A-EB12203279AD}"/>
              </a:ext>
            </a:extLst>
          </p:cNvPr>
          <p:cNvGrpSpPr/>
          <p:nvPr/>
        </p:nvGrpSpPr>
        <p:grpSpPr>
          <a:xfrm>
            <a:off x="1812239" y="-329463"/>
            <a:ext cx="8595936" cy="7319583"/>
            <a:chOff x="1053910" y="-442059"/>
            <a:chExt cx="10322833" cy="8790066"/>
          </a:xfrm>
        </p:grpSpPr>
        <p:pic>
          <p:nvPicPr>
            <p:cNvPr id="3076" name="Picture 4">
              <a:extLst>
                <a:ext uri="{FF2B5EF4-FFF2-40B4-BE49-F238E27FC236}">
                  <a16:creationId xmlns:a16="http://schemas.microsoft.com/office/drawing/2014/main" id="{B4F4E6F3-F40A-4BC2-9CE4-67CA681D3C54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3910" y="-442059"/>
              <a:ext cx="10322833" cy="7742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Retângulo 37">
              <a:extLst>
                <a:ext uri="{FF2B5EF4-FFF2-40B4-BE49-F238E27FC236}">
                  <a16:creationId xmlns:a16="http://schemas.microsoft.com/office/drawing/2014/main" id="{1C290C78-B1B6-4740-87D1-8BC60ADCD06B}"/>
                </a:ext>
              </a:extLst>
            </p:cNvPr>
            <p:cNvSpPr/>
            <p:nvPr/>
          </p:nvSpPr>
          <p:spPr>
            <a:xfrm>
              <a:off x="1738277" y="7054379"/>
              <a:ext cx="8954100" cy="12936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3200" dirty="0">
                  <a:latin typeface="arial" panose="020B0604020202020204" pitchFamily="34" charset="0"/>
                </a:rPr>
                <a:t>“Todo mundo tem um plano até tomar o primeiro soco na cara.” Mike Tyson</a:t>
              </a:r>
              <a:endParaRPr lang="pt-BR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706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95C3DBE-5ACE-405E-9AAC-83AD61DCE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9600"/>
            <a:ext cx="10353675" cy="969963"/>
          </a:xfrm>
        </p:spPr>
        <p:txBody>
          <a:bodyPr anchor="ctr">
            <a:noAutofit/>
          </a:bodyPr>
          <a:lstStyle/>
          <a:p>
            <a:r>
              <a:rPr lang="pt-BR" sz="6000" dirty="0"/>
              <a:t>Da lona de volta ao combate </a:t>
            </a:r>
          </a:p>
        </p:txBody>
      </p:sp>
      <p:pic>
        <p:nvPicPr>
          <p:cNvPr id="6" name="Picture 2" descr="Resultado de imagem para sino de ringue gif">
            <a:extLst>
              <a:ext uri="{FF2B5EF4-FFF2-40B4-BE49-F238E27FC236}">
                <a16:creationId xmlns:a16="http://schemas.microsoft.com/office/drawing/2014/main" id="{C7C48EB3-33B2-4F92-9C1B-E1180D27469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268" y="2275754"/>
            <a:ext cx="5087937" cy="286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76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B482FD-C684-4DAA-AC4C-1739F51A9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E6EC29-71D6-4C4A-813E-45C4C7981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6305" y="2803051"/>
            <a:ext cx="3925138" cy="1251896"/>
          </a:xfrm>
        </p:spPr>
        <p:txBody>
          <a:bodyPr anchor="ctr">
            <a:normAutofit fontScale="90000"/>
          </a:bodyPr>
          <a:lstStyle/>
          <a:p>
            <a:pPr algn="l"/>
            <a:r>
              <a:rPr lang="pt-BR" dirty="0"/>
              <a:t>Segundo</a:t>
            </a:r>
            <a:br>
              <a:rPr lang="pt-BR" dirty="0"/>
            </a:br>
            <a:r>
              <a:rPr lang="pt-BR" dirty="0"/>
              <a:t>round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98E787-BAF0-4837-99C1-ED10C8C03C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8307" y="1097280"/>
            <a:ext cx="6483624" cy="462686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342900" algn="l">
              <a:buSzPct val="78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/>
                </a:solidFill>
              </a:rPr>
              <a:t>Aplicamos o ágil (Colaboração com o cliente mais que negociação de contratos);</a:t>
            </a:r>
          </a:p>
          <a:p>
            <a:pPr marL="342900" indent="-342900" algn="l">
              <a:buSzPct val="78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/>
                </a:solidFill>
              </a:rPr>
              <a:t>O óbvio precisa ser dito. Expectativas foram alinhadas, e partimos para luta;</a:t>
            </a:r>
          </a:p>
          <a:p>
            <a:pPr marL="342900" indent="-342900" algn="l">
              <a:buSzPct val="78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/>
                </a:solidFill>
              </a:rPr>
              <a:t>Estudo de campo, conhecendo a operação de logística;</a:t>
            </a:r>
          </a:p>
          <a:p>
            <a:pPr marL="342900" indent="-342900" algn="l">
              <a:buSzPct val="78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/>
                </a:solidFill>
              </a:rPr>
              <a:t>Desenhamos um framework de trabalho, entendendo mais a fundo a implantação.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AA738B-EDF5-4694-B25A-3488245BC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605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41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Agrupar 138">
            <a:extLst>
              <a:ext uri="{FF2B5EF4-FFF2-40B4-BE49-F238E27FC236}">
                <a16:creationId xmlns:a16="http://schemas.microsoft.com/office/drawing/2014/main" id="{1D050E3F-DEE6-4FE7-9C2F-0E091C7C377E}"/>
              </a:ext>
            </a:extLst>
          </p:cNvPr>
          <p:cNvGrpSpPr/>
          <p:nvPr/>
        </p:nvGrpSpPr>
        <p:grpSpPr>
          <a:xfrm>
            <a:off x="3517411" y="187489"/>
            <a:ext cx="8306682" cy="1065841"/>
            <a:chOff x="3517411" y="187489"/>
            <a:chExt cx="8306682" cy="1065841"/>
          </a:xfrm>
        </p:grpSpPr>
        <p:sp>
          <p:nvSpPr>
            <p:cNvPr id="137" name="Retângulo: Cantos Arredondados 136">
              <a:extLst>
                <a:ext uri="{FF2B5EF4-FFF2-40B4-BE49-F238E27FC236}">
                  <a16:creationId xmlns:a16="http://schemas.microsoft.com/office/drawing/2014/main" id="{FF31A480-A822-4FF0-878C-98686DDC5B05}"/>
                </a:ext>
              </a:extLst>
            </p:cNvPr>
            <p:cNvSpPr/>
            <p:nvPr/>
          </p:nvSpPr>
          <p:spPr>
            <a:xfrm>
              <a:off x="3517411" y="187489"/>
              <a:ext cx="8306682" cy="1065841"/>
            </a:xfrm>
            <a:prstGeom prst="roundRect">
              <a:avLst/>
            </a:prstGeom>
            <a:solidFill>
              <a:srgbClr val="3494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138" name="Retângulo 137">
              <a:extLst>
                <a:ext uri="{FF2B5EF4-FFF2-40B4-BE49-F238E27FC236}">
                  <a16:creationId xmlns:a16="http://schemas.microsoft.com/office/drawing/2014/main" id="{B415F13E-0690-437A-AF63-3ED9B8372250}"/>
                </a:ext>
              </a:extLst>
            </p:cNvPr>
            <p:cNvSpPr/>
            <p:nvPr/>
          </p:nvSpPr>
          <p:spPr>
            <a:xfrm>
              <a:off x="8139517" y="500000"/>
              <a:ext cx="14138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b="1" dirty="0"/>
                <a:t>Governança</a:t>
              </a:r>
              <a:endParaRPr lang="pt-BR" dirty="0"/>
            </a:p>
          </p:txBody>
        </p:sp>
      </p:grp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6A987C36-E2C7-43E0-815B-ACE4C8B2B629}"/>
              </a:ext>
            </a:extLst>
          </p:cNvPr>
          <p:cNvSpPr/>
          <p:nvPr/>
        </p:nvSpPr>
        <p:spPr>
          <a:xfrm>
            <a:off x="3500380" y="1292936"/>
            <a:ext cx="5120472" cy="3233086"/>
          </a:xfrm>
          <a:prstGeom prst="roundRect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TIME DE IMPLANTAÇÃO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300829E5-40F4-44E3-89FE-A49D9DDFA2C9}"/>
              </a:ext>
            </a:extLst>
          </p:cNvPr>
          <p:cNvSpPr/>
          <p:nvPr/>
        </p:nvSpPr>
        <p:spPr>
          <a:xfrm>
            <a:off x="8651003" y="1292935"/>
            <a:ext cx="3142939" cy="3200120"/>
          </a:xfrm>
          <a:prstGeom prst="roundRect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t-BR" sz="1359" b="1" dirty="0"/>
              <a:t>FORNECEDOR </a:t>
            </a:r>
          </a:p>
        </p:txBody>
      </p: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7302B1EE-3F98-49BC-B1A4-546A5FADEFD7}"/>
              </a:ext>
            </a:extLst>
          </p:cNvPr>
          <p:cNvGrpSpPr/>
          <p:nvPr/>
        </p:nvGrpSpPr>
        <p:grpSpPr>
          <a:xfrm>
            <a:off x="9139943" y="3297317"/>
            <a:ext cx="569087" cy="428512"/>
            <a:chOff x="7576396" y="4695527"/>
            <a:chExt cx="569087" cy="428512"/>
          </a:xfrm>
          <a:solidFill>
            <a:schemeClr val="accent1"/>
          </a:solidFill>
        </p:grpSpPr>
        <p:pic>
          <p:nvPicPr>
            <p:cNvPr id="56" name="Gráfico 55" descr="Usuário">
              <a:extLst>
                <a:ext uri="{FF2B5EF4-FFF2-40B4-BE49-F238E27FC236}">
                  <a16:creationId xmlns:a16="http://schemas.microsoft.com/office/drawing/2014/main" id="{855E013F-5822-48DF-95CD-B32DA94BA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271" y="4695527"/>
              <a:ext cx="314212" cy="314212"/>
            </a:xfrm>
            <a:prstGeom prst="roundRect">
              <a:avLst/>
            </a:prstGeom>
          </p:spPr>
        </p:pic>
        <p:pic>
          <p:nvPicPr>
            <p:cNvPr id="57" name="Gráfico 56" descr="Usuário">
              <a:extLst>
                <a:ext uri="{FF2B5EF4-FFF2-40B4-BE49-F238E27FC236}">
                  <a16:creationId xmlns:a16="http://schemas.microsoft.com/office/drawing/2014/main" id="{B61FE590-4FCD-4B44-B719-9912F1C68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16904" y="4695527"/>
              <a:ext cx="314212" cy="314212"/>
            </a:xfrm>
            <a:prstGeom prst="roundRect">
              <a:avLst/>
            </a:prstGeom>
          </p:spPr>
        </p:pic>
        <p:pic>
          <p:nvPicPr>
            <p:cNvPr id="58" name="Gráfico 57" descr="Usuário">
              <a:extLst>
                <a:ext uri="{FF2B5EF4-FFF2-40B4-BE49-F238E27FC236}">
                  <a16:creationId xmlns:a16="http://schemas.microsoft.com/office/drawing/2014/main" id="{F6DFE2C7-F49B-4971-B696-A090EB0E9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74010" y="4809827"/>
              <a:ext cx="314212" cy="314212"/>
            </a:xfrm>
            <a:prstGeom prst="roundRect">
              <a:avLst/>
            </a:prstGeom>
          </p:spPr>
        </p:pic>
        <p:pic>
          <p:nvPicPr>
            <p:cNvPr id="59" name="Gráfico 58" descr="Usuário">
              <a:extLst>
                <a:ext uri="{FF2B5EF4-FFF2-40B4-BE49-F238E27FC236}">
                  <a16:creationId xmlns:a16="http://schemas.microsoft.com/office/drawing/2014/main" id="{09EE2B91-5237-4085-BA59-79CD2DB5B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76396" y="4809827"/>
              <a:ext cx="314212" cy="314212"/>
            </a:xfrm>
            <a:prstGeom prst="roundRect">
              <a:avLst/>
            </a:prstGeom>
          </p:spPr>
        </p:pic>
      </p:grp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D0B48BE2-42DB-4C6D-AA55-1DE6B6EA33C9}"/>
              </a:ext>
            </a:extLst>
          </p:cNvPr>
          <p:cNvGrpSpPr/>
          <p:nvPr/>
        </p:nvGrpSpPr>
        <p:grpSpPr>
          <a:xfrm>
            <a:off x="10618142" y="3208570"/>
            <a:ext cx="569087" cy="428512"/>
            <a:chOff x="7576396" y="4695527"/>
            <a:chExt cx="569087" cy="428512"/>
          </a:xfrm>
          <a:solidFill>
            <a:schemeClr val="accent1"/>
          </a:solidFill>
        </p:grpSpPr>
        <p:pic>
          <p:nvPicPr>
            <p:cNvPr id="61" name="Gráfico 60" descr="Usuário">
              <a:extLst>
                <a:ext uri="{FF2B5EF4-FFF2-40B4-BE49-F238E27FC236}">
                  <a16:creationId xmlns:a16="http://schemas.microsoft.com/office/drawing/2014/main" id="{BA2E2E97-E6DB-44D6-82CE-8F453229C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271" y="4695527"/>
              <a:ext cx="314212" cy="314212"/>
            </a:xfrm>
            <a:prstGeom prst="roundRect">
              <a:avLst/>
            </a:prstGeom>
          </p:spPr>
        </p:pic>
        <p:pic>
          <p:nvPicPr>
            <p:cNvPr id="62" name="Gráfico 61" descr="Usuário">
              <a:extLst>
                <a:ext uri="{FF2B5EF4-FFF2-40B4-BE49-F238E27FC236}">
                  <a16:creationId xmlns:a16="http://schemas.microsoft.com/office/drawing/2014/main" id="{8A392EC3-D156-4D10-A639-BB4DCCFFF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16904" y="4695527"/>
              <a:ext cx="314212" cy="314212"/>
            </a:xfrm>
            <a:prstGeom prst="roundRect">
              <a:avLst/>
            </a:prstGeom>
          </p:spPr>
        </p:pic>
        <p:pic>
          <p:nvPicPr>
            <p:cNvPr id="63" name="Gráfico 62" descr="Usuário">
              <a:extLst>
                <a:ext uri="{FF2B5EF4-FFF2-40B4-BE49-F238E27FC236}">
                  <a16:creationId xmlns:a16="http://schemas.microsoft.com/office/drawing/2014/main" id="{757F143F-F7C4-4DA2-A22F-40434CFBC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74010" y="4809827"/>
              <a:ext cx="314212" cy="314212"/>
            </a:xfrm>
            <a:prstGeom prst="roundRect">
              <a:avLst/>
            </a:prstGeom>
          </p:spPr>
        </p:pic>
        <p:pic>
          <p:nvPicPr>
            <p:cNvPr id="64" name="Gráfico 63" descr="Usuário">
              <a:extLst>
                <a:ext uri="{FF2B5EF4-FFF2-40B4-BE49-F238E27FC236}">
                  <a16:creationId xmlns:a16="http://schemas.microsoft.com/office/drawing/2014/main" id="{1E1741C8-BC50-43DC-94ED-2B7EEB65E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76396" y="4809827"/>
              <a:ext cx="314212" cy="314212"/>
            </a:xfrm>
            <a:prstGeom prst="roundRect">
              <a:avLst/>
            </a:prstGeom>
          </p:spPr>
        </p:pic>
      </p:grpSp>
      <p:grpSp>
        <p:nvGrpSpPr>
          <p:cNvPr id="65" name="Agrupar 64">
            <a:extLst>
              <a:ext uri="{FF2B5EF4-FFF2-40B4-BE49-F238E27FC236}">
                <a16:creationId xmlns:a16="http://schemas.microsoft.com/office/drawing/2014/main" id="{26BE8720-FDD5-4DBB-9A0D-C819C88A84AF}"/>
              </a:ext>
            </a:extLst>
          </p:cNvPr>
          <p:cNvGrpSpPr/>
          <p:nvPr/>
        </p:nvGrpSpPr>
        <p:grpSpPr>
          <a:xfrm>
            <a:off x="10026828" y="1923332"/>
            <a:ext cx="569087" cy="428512"/>
            <a:chOff x="7576396" y="4695527"/>
            <a:chExt cx="569087" cy="428512"/>
          </a:xfrm>
          <a:solidFill>
            <a:schemeClr val="accent1"/>
          </a:solidFill>
        </p:grpSpPr>
        <p:pic>
          <p:nvPicPr>
            <p:cNvPr id="66" name="Gráfico 65" descr="Usuário">
              <a:extLst>
                <a:ext uri="{FF2B5EF4-FFF2-40B4-BE49-F238E27FC236}">
                  <a16:creationId xmlns:a16="http://schemas.microsoft.com/office/drawing/2014/main" id="{F4DC47D2-D505-4FED-BB9E-0D136F97E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271" y="4695527"/>
              <a:ext cx="314212" cy="314212"/>
            </a:xfrm>
            <a:prstGeom prst="roundRect">
              <a:avLst/>
            </a:prstGeom>
          </p:spPr>
        </p:pic>
        <p:pic>
          <p:nvPicPr>
            <p:cNvPr id="67" name="Gráfico 66" descr="Usuário">
              <a:extLst>
                <a:ext uri="{FF2B5EF4-FFF2-40B4-BE49-F238E27FC236}">
                  <a16:creationId xmlns:a16="http://schemas.microsoft.com/office/drawing/2014/main" id="{5F2F8310-8CD2-4C5E-8998-4B417893B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16904" y="4695527"/>
              <a:ext cx="314212" cy="314212"/>
            </a:xfrm>
            <a:prstGeom prst="roundRect">
              <a:avLst/>
            </a:prstGeom>
          </p:spPr>
        </p:pic>
        <p:pic>
          <p:nvPicPr>
            <p:cNvPr id="68" name="Gráfico 67" descr="Usuário">
              <a:extLst>
                <a:ext uri="{FF2B5EF4-FFF2-40B4-BE49-F238E27FC236}">
                  <a16:creationId xmlns:a16="http://schemas.microsoft.com/office/drawing/2014/main" id="{9C739F5A-1E94-41CB-9670-97091E584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74010" y="4809827"/>
              <a:ext cx="314212" cy="314212"/>
            </a:xfrm>
            <a:prstGeom prst="roundRect">
              <a:avLst/>
            </a:prstGeom>
          </p:spPr>
        </p:pic>
        <p:pic>
          <p:nvPicPr>
            <p:cNvPr id="69" name="Gráfico 68" descr="Usuário">
              <a:extLst>
                <a:ext uri="{FF2B5EF4-FFF2-40B4-BE49-F238E27FC236}">
                  <a16:creationId xmlns:a16="http://schemas.microsoft.com/office/drawing/2014/main" id="{BA9033B0-3904-4350-8020-C18F5C023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76396" y="4809827"/>
              <a:ext cx="314212" cy="314212"/>
            </a:xfrm>
            <a:prstGeom prst="roundRect">
              <a:avLst/>
            </a:prstGeom>
          </p:spPr>
        </p:pic>
      </p:grpSp>
      <p:sp>
        <p:nvSpPr>
          <p:cNvPr id="80" name="Seta: da Esquerda para a Direita 79">
            <a:extLst>
              <a:ext uri="{FF2B5EF4-FFF2-40B4-BE49-F238E27FC236}">
                <a16:creationId xmlns:a16="http://schemas.microsoft.com/office/drawing/2014/main" id="{81D79FD8-247B-4081-9FB9-722C13C445F1}"/>
              </a:ext>
            </a:extLst>
          </p:cNvPr>
          <p:cNvSpPr/>
          <p:nvPr/>
        </p:nvSpPr>
        <p:spPr>
          <a:xfrm>
            <a:off x="8243329" y="2389510"/>
            <a:ext cx="789109" cy="328191"/>
          </a:xfrm>
          <a:prstGeom prst="leftRightArrow">
            <a:avLst>
              <a:gd name="adj1" fmla="val 48644"/>
              <a:gd name="adj2" fmla="val 72923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2" name="Seta: da Esquerda para a Direita 81">
            <a:extLst>
              <a:ext uri="{FF2B5EF4-FFF2-40B4-BE49-F238E27FC236}">
                <a16:creationId xmlns:a16="http://schemas.microsoft.com/office/drawing/2014/main" id="{B5B05185-650D-4B69-8774-778703DABA41}"/>
              </a:ext>
            </a:extLst>
          </p:cNvPr>
          <p:cNvSpPr/>
          <p:nvPr/>
        </p:nvSpPr>
        <p:spPr>
          <a:xfrm>
            <a:off x="8243329" y="2825894"/>
            <a:ext cx="789109" cy="328191"/>
          </a:xfrm>
          <a:prstGeom prst="leftRightArrow">
            <a:avLst>
              <a:gd name="adj1" fmla="val 48644"/>
              <a:gd name="adj2" fmla="val 72923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4" name="Seta: da Esquerda para a Direita 83">
            <a:extLst>
              <a:ext uri="{FF2B5EF4-FFF2-40B4-BE49-F238E27FC236}">
                <a16:creationId xmlns:a16="http://schemas.microsoft.com/office/drawing/2014/main" id="{371F542E-45E7-485E-A69B-11ED876FE089}"/>
              </a:ext>
            </a:extLst>
          </p:cNvPr>
          <p:cNvSpPr/>
          <p:nvPr/>
        </p:nvSpPr>
        <p:spPr>
          <a:xfrm>
            <a:off x="8243329" y="3273209"/>
            <a:ext cx="789109" cy="328191"/>
          </a:xfrm>
          <a:prstGeom prst="leftRightArrow">
            <a:avLst>
              <a:gd name="adj1" fmla="val 48644"/>
              <a:gd name="adj2" fmla="val 72923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8" name="Retângulo 53">
            <a:extLst>
              <a:ext uri="{FF2B5EF4-FFF2-40B4-BE49-F238E27FC236}">
                <a16:creationId xmlns:a16="http://schemas.microsoft.com/office/drawing/2014/main" id="{70ADF38A-AEA1-48B4-BB47-D3CF602A4184}"/>
              </a:ext>
            </a:extLst>
          </p:cNvPr>
          <p:cNvSpPr/>
          <p:nvPr/>
        </p:nvSpPr>
        <p:spPr>
          <a:xfrm>
            <a:off x="8637883" y="4659552"/>
            <a:ext cx="2447574" cy="2112344"/>
          </a:xfrm>
          <a:prstGeom prst="roundRect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t-BR" b="1" dirty="0"/>
              <a:t>TI INTERNA</a:t>
            </a:r>
          </a:p>
          <a:p>
            <a:pPr algn="ctr"/>
            <a:endParaRPr lang="pt-BR" b="1" dirty="0"/>
          </a:p>
          <a:p>
            <a:pPr algn="ctr"/>
            <a:r>
              <a:rPr lang="pt-BR" b="1" dirty="0"/>
              <a:t>STI</a:t>
            </a:r>
          </a:p>
          <a:p>
            <a:pPr algn="ctr"/>
            <a:r>
              <a:rPr lang="pt-BR" b="1" dirty="0"/>
              <a:t>Suporte</a:t>
            </a:r>
          </a:p>
          <a:p>
            <a:pPr algn="ctr"/>
            <a:r>
              <a:rPr lang="pt-BR" b="1" dirty="0"/>
              <a:t>Infra</a:t>
            </a:r>
          </a:p>
          <a:p>
            <a:pPr algn="ctr"/>
            <a:r>
              <a:rPr lang="pt-BR" b="1" dirty="0"/>
              <a:t>DB </a:t>
            </a:r>
          </a:p>
        </p:txBody>
      </p:sp>
      <p:sp>
        <p:nvSpPr>
          <p:cNvPr id="92" name="Seta: da Esquerda para a Direita 91">
            <a:extLst>
              <a:ext uri="{FF2B5EF4-FFF2-40B4-BE49-F238E27FC236}">
                <a16:creationId xmlns:a16="http://schemas.microsoft.com/office/drawing/2014/main" id="{A7A00CF3-9EF8-43A3-B8F2-A92B3435AC82}"/>
              </a:ext>
            </a:extLst>
          </p:cNvPr>
          <p:cNvSpPr/>
          <p:nvPr/>
        </p:nvSpPr>
        <p:spPr>
          <a:xfrm>
            <a:off x="8243329" y="5742560"/>
            <a:ext cx="789109" cy="328191"/>
          </a:xfrm>
          <a:prstGeom prst="leftRightArrow">
            <a:avLst>
              <a:gd name="adj1" fmla="val 48644"/>
              <a:gd name="adj2" fmla="val 72923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3" name="Seta: da Esquerda para a Direita 92">
            <a:extLst>
              <a:ext uri="{FF2B5EF4-FFF2-40B4-BE49-F238E27FC236}">
                <a16:creationId xmlns:a16="http://schemas.microsoft.com/office/drawing/2014/main" id="{FE722361-0591-4588-BA03-AA145B273FFA}"/>
              </a:ext>
            </a:extLst>
          </p:cNvPr>
          <p:cNvSpPr/>
          <p:nvPr/>
        </p:nvSpPr>
        <p:spPr>
          <a:xfrm rot="2700000">
            <a:off x="6302240" y="4826949"/>
            <a:ext cx="1185992" cy="328191"/>
          </a:xfrm>
          <a:prstGeom prst="leftRightArrow">
            <a:avLst>
              <a:gd name="adj1" fmla="val 48644"/>
              <a:gd name="adj2" fmla="val 72923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4" name="Agrupar 93">
            <a:extLst>
              <a:ext uri="{FF2B5EF4-FFF2-40B4-BE49-F238E27FC236}">
                <a16:creationId xmlns:a16="http://schemas.microsoft.com/office/drawing/2014/main" id="{118100C0-D5D3-4F95-A08C-92C9372967DC}"/>
              </a:ext>
            </a:extLst>
          </p:cNvPr>
          <p:cNvGrpSpPr/>
          <p:nvPr/>
        </p:nvGrpSpPr>
        <p:grpSpPr>
          <a:xfrm>
            <a:off x="4954655" y="291442"/>
            <a:ext cx="1369094" cy="953804"/>
            <a:chOff x="8124117" y="2630757"/>
            <a:chExt cx="6043976" cy="4210648"/>
          </a:xfrm>
        </p:grpSpPr>
        <p:pic>
          <p:nvPicPr>
            <p:cNvPr id="95" name="Gráfico 94" descr="Usuário">
              <a:extLst>
                <a:ext uri="{FF2B5EF4-FFF2-40B4-BE49-F238E27FC236}">
                  <a16:creationId xmlns:a16="http://schemas.microsoft.com/office/drawing/2014/main" id="{A7E51B2A-EBA3-4A69-A422-22B7612CC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955701" y="2630757"/>
              <a:ext cx="2437834" cy="2437834"/>
            </a:xfrm>
            <a:prstGeom prst="rect">
              <a:avLst/>
            </a:prstGeom>
          </p:spPr>
        </p:pic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id="{0A1D455A-39EC-4694-B8EC-9C123F8C8142}"/>
                </a:ext>
              </a:extLst>
            </p:cNvPr>
            <p:cNvSpPr txBox="1"/>
            <p:nvPr/>
          </p:nvSpPr>
          <p:spPr>
            <a:xfrm>
              <a:off x="8124117" y="5346830"/>
              <a:ext cx="6043976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Sr. </a:t>
              </a:r>
              <a:r>
                <a:rPr lang="pt-BR" sz="1600" dirty="0"/>
                <a:t>Comercial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7" name="Agrupar 96">
            <a:extLst>
              <a:ext uri="{FF2B5EF4-FFF2-40B4-BE49-F238E27FC236}">
                <a16:creationId xmlns:a16="http://schemas.microsoft.com/office/drawing/2014/main" id="{5E520D3B-B9EC-4388-A15E-57E952B9267D}"/>
              </a:ext>
            </a:extLst>
          </p:cNvPr>
          <p:cNvGrpSpPr/>
          <p:nvPr/>
        </p:nvGrpSpPr>
        <p:grpSpPr>
          <a:xfrm>
            <a:off x="3658705" y="291442"/>
            <a:ext cx="1173526" cy="953804"/>
            <a:chOff x="19799777" y="2630757"/>
            <a:chExt cx="5180628" cy="4210648"/>
          </a:xfrm>
        </p:grpSpPr>
        <p:pic>
          <p:nvPicPr>
            <p:cNvPr id="98" name="Gráfico 97" descr="Usuário">
              <a:extLst>
                <a:ext uri="{FF2B5EF4-FFF2-40B4-BE49-F238E27FC236}">
                  <a16:creationId xmlns:a16="http://schemas.microsoft.com/office/drawing/2014/main" id="{00211A10-BF86-40F3-85F1-24450F99C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171154" y="2630757"/>
              <a:ext cx="2437834" cy="2437834"/>
            </a:xfrm>
            <a:prstGeom prst="rect">
              <a:avLst/>
            </a:prstGeom>
          </p:spPr>
        </p:pic>
        <p:sp>
          <p:nvSpPr>
            <p:cNvPr id="99" name="CaixaDeTexto 98">
              <a:extLst>
                <a:ext uri="{FF2B5EF4-FFF2-40B4-BE49-F238E27FC236}">
                  <a16:creationId xmlns:a16="http://schemas.microsoft.com/office/drawing/2014/main" id="{CDC8B75A-5C5A-43C1-93EC-1F909296D8B4}"/>
                </a:ext>
              </a:extLst>
            </p:cNvPr>
            <p:cNvSpPr txBox="1"/>
            <p:nvPr/>
          </p:nvSpPr>
          <p:spPr>
            <a:xfrm>
              <a:off x="19799777" y="5346830"/>
              <a:ext cx="5180628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Sr. Projetos</a:t>
              </a:r>
            </a:p>
          </p:txBody>
        </p:sp>
      </p:grpSp>
      <p:grpSp>
        <p:nvGrpSpPr>
          <p:cNvPr id="100" name="Agrupar 99">
            <a:extLst>
              <a:ext uri="{FF2B5EF4-FFF2-40B4-BE49-F238E27FC236}">
                <a16:creationId xmlns:a16="http://schemas.microsoft.com/office/drawing/2014/main" id="{0CD104C8-354F-44E3-AD93-CC61BE5DA49C}"/>
              </a:ext>
            </a:extLst>
          </p:cNvPr>
          <p:cNvGrpSpPr/>
          <p:nvPr/>
        </p:nvGrpSpPr>
        <p:grpSpPr>
          <a:xfrm>
            <a:off x="7094757" y="5373803"/>
            <a:ext cx="1133644" cy="953804"/>
            <a:chOff x="31607265" y="8604335"/>
            <a:chExt cx="5004564" cy="4210648"/>
          </a:xfrm>
        </p:grpSpPr>
        <p:pic>
          <p:nvPicPr>
            <p:cNvPr id="101" name="Gráfico 100" descr="Usuário">
              <a:extLst>
                <a:ext uri="{FF2B5EF4-FFF2-40B4-BE49-F238E27FC236}">
                  <a16:creationId xmlns:a16="http://schemas.microsoft.com/office/drawing/2014/main" id="{F55E8427-5785-48CE-9E4E-929935C17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862088" y="8604335"/>
              <a:ext cx="2437834" cy="2437834"/>
            </a:xfrm>
            <a:prstGeom prst="rect">
              <a:avLst/>
            </a:prstGeom>
          </p:spPr>
        </p:pic>
        <p:sp>
          <p:nvSpPr>
            <p:cNvPr id="102" name="CaixaDeTexto 101">
              <a:extLst>
                <a:ext uri="{FF2B5EF4-FFF2-40B4-BE49-F238E27FC236}">
                  <a16:creationId xmlns:a16="http://schemas.microsoft.com/office/drawing/2014/main" id="{D8771D22-DFD2-4C50-8A75-94C977E8F111}"/>
                </a:ext>
              </a:extLst>
            </p:cNvPr>
            <p:cNvSpPr txBox="1"/>
            <p:nvPr/>
          </p:nvSpPr>
          <p:spPr>
            <a:xfrm>
              <a:off x="31607265" y="11320408"/>
              <a:ext cx="5004564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Cara da TI</a:t>
              </a:r>
            </a:p>
          </p:txBody>
        </p:sp>
      </p:grpSp>
      <p:grpSp>
        <p:nvGrpSpPr>
          <p:cNvPr id="103" name="Agrupar 102">
            <a:extLst>
              <a:ext uri="{FF2B5EF4-FFF2-40B4-BE49-F238E27FC236}">
                <a16:creationId xmlns:a16="http://schemas.microsoft.com/office/drawing/2014/main" id="{9E388FF7-7455-4884-8B2B-BF258FE171CC}"/>
              </a:ext>
            </a:extLst>
          </p:cNvPr>
          <p:cNvGrpSpPr/>
          <p:nvPr/>
        </p:nvGrpSpPr>
        <p:grpSpPr>
          <a:xfrm>
            <a:off x="3477396" y="2198350"/>
            <a:ext cx="1306576" cy="953804"/>
            <a:chOff x="31225562" y="8604335"/>
            <a:chExt cx="5767988" cy="4210648"/>
          </a:xfrm>
        </p:grpSpPr>
        <p:pic>
          <p:nvPicPr>
            <p:cNvPr id="104" name="Gráfico 103" descr="Usuário">
              <a:extLst>
                <a:ext uri="{FF2B5EF4-FFF2-40B4-BE49-F238E27FC236}">
                  <a16:creationId xmlns:a16="http://schemas.microsoft.com/office/drawing/2014/main" id="{81643CE5-03FB-4592-8B76-358450A78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862088" y="8604335"/>
              <a:ext cx="2437834" cy="2437834"/>
            </a:xfrm>
            <a:prstGeom prst="rect">
              <a:avLst/>
            </a:prstGeom>
          </p:spPr>
        </p:pic>
        <p:sp>
          <p:nvSpPr>
            <p:cNvPr id="105" name="CaixaDeTexto 104">
              <a:extLst>
                <a:ext uri="{FF2B5EF4-FFF2-40B4-BE49-F238E27FC236}">
                  <a16:creationId xmlns:a16="http://schemas.microsoft.com/office/drawing/2014/main" id="{BBF8F8D6-E11D-482F-9ED3-270757413559}"/>
                </a:ext>
              </a:extLst>
            </p:cNvPr>
            <p:cNvSpPr txBox="1"/>
            <p:nvPr/>
          </p:nvSpPr>
          <p:spPr>
            <a:xfrm>
              <a:off x="31225562" y="11320408"/>
              <a:ext cx="5767988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Sr. </a:t>
              </a:r>
              <a:r>
                <a:rPr lang="pt-BR" sz="1600" dirty="0"/>
                <a:t>Operação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6" name="Agrupar 105">
            <a:extLst>
              <a:ext uri="{FF2B5EF4-FFF2-40B4-BE49-F238E27FC236}">
                <a16:creationId xmlns:a16="http://schemas.microsoft.com/office/drawing/2014/main" id="{1093F692-F99E-46CE-9E39-FF47F1340B4D}"/>
              </a:ext>
            </a:extLst>
          </p:cNvPr>
          <p:cNvGrpSpPr/>
          <p:nvPr/>
        </p:nvGrpSpPr>
        <p:grpSpPr>
          <a:xfrm>
            <a:off x="3780798" y="3381557"/>
            <a:ext cx="1709635" cy="953804"/>
            <a:chOff x="30335909" y="8604335"/>
            <a:chExt cx="7547324" cy="4210648"/>
          </a:xfrm>
        </p:grpSpPr>
        <p:pic>
          <p:nvPicPr>
            <p:cNvPr id="107" name="Gráfico 106" descr="Usuário">
              <a:extLst>
                <a:ext uri="{FF2B5EF4-FFF2-40B4-BE49-F238E27FC236}">
                  <a16:creationId xmlns:a16="http://schemas.microsoft.com/office/drawing/2014/main" id="{B604F0A8-56C7-4E7A-B2C7-B45CF66CE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862088" y="8604335"/>
              <a:ext cx="2437834" cy="2437834"/>
            </a:xfrm>
            <a:prstGeom prst="rect">
              <a:avLst/>
            </a:prstGeom>
          </p:spPr>
        </p:pic>
        <p:sp>
          <p:nvSpPr>
            <p:cNvPr id="108" name="CaixaDeTexto 107">
              <a:extLst>
                <a:ext uri="{FF2B5EF4-FFF2-40B4-BE49-F238E27FC236}">
                  <a16:creationId xmlns:a16="http://schemas.microsoft.com/office/drawing/2014/main" id="{789BEABA-FFAF-4F51-919F-A8527DEB1ED7}"/>
                </a:ext>
              </a:extLst>
            </p:cNvPr>
            <p:cNvSpPr txBox="1"/>
            <p:nvPr/>
          </p:nvSpPr>
          <p:spPr>
            <a:xfrm>
              <a:off x="30335909" y="11320408"/>
              <a:ext cx="7547324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Sra. Faturamento</a:t>
              </a:r>
            </a:p>
          </p:txBody>
        </p:sp>
      </p:grpSp>
      <p:grpSp>
        <p:nvGrpSpPr>
          <p:cNvPr id="109" name="Agrupar 108">
            <a:extLst>
              <a:ext uri="{FF2B5EF4-FFF2-40B4-BE49-F238E27FC236}">
                <a16:creationId xmlns:a16="http://schemas.microsoft.com/office/drawing/2014/main" id="{F273A2BB-DE17-4FC5-8BE0-02C95738E467}"/>
              </a:ext>
            </a:extLst>
          </p:cNvPr>
          <p:cNvGrpSpPr/>
          <p:nvPr/>
        </p:nvGrpSpPr>
        <p:grpSpPr>
          <a:xfrm>
            <a:off x="5077598" y="1848198"/>
            <a:ext cx="1168718" cy="953804"/>
            <a:chOff x="19810412" y="2630757"/>
            <a:chExt cx="5159401" cy="4210648"/>
          </a:xfrm>
        </p:grpSpPr>
        <p:pic>
          <p:nvPicPr>
            <p:cNvPr id="110" name="Gráfico 109" descr="Usuário">
              <a:extLst>
                <a:ext uri="{FF2B5EF4-FFF2-40B4-BE49-F238E27FC236}">
                  <a16:creationId xmlns:a16="http://schemas.microsoft.com/office/drawing/2014/main" id="{8251BEA8-7204-4936-981D-9970BB788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171154" y="2630757"/>
              <a:ext cx="2437834" cy="2437834"/>
            </a:xfrm>
            <a:prstGeom prst="rect">
              <a:avLst/>
            </a:prstGeom>
          </p:spPr>
        </p:pic>
        <p:sp>
          <p:nvSpPr>
            <p:cNvPr id="111" name="CaixaDeTexto 110">
              <a:extLst>
                <a:ext uri="{FF2B5EF4-FFF2-40B4-BE49-F238E27FC236}">
                  <a16:creationId xmlns:a16="http://schemas.microsoft.com/office/drawing/2014/main" id="{104E9312-0AB0-4D15-B374-4582CD3093F9}"/>
                </a:ext>
              </a:extLst>
            </p:cNvPr>
            <p:cNvSpPr txBox="1"/>
            <p:nvPr/>
          </p:nvSpPr>
          <p:spPr>
            <a:xfrm>
              <a:off x="19810412" y="5346830"/>
              <a:ext cx="5159401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Sr. Estoque</a:t>
              </a:r>
            </a:p>
          </p:txBody>
        </p:sp>
      </p:grpSp>
      <p:grpSp>
        <p:nvGrpSpPr>
          <p:cNvPr id="112" name="Agrupar 111">
            <a:extLst>
              <a:ext uri="{FF2B5EF4-FFF2-40B4-BE49-F238E27FC236}">
                <a16:creationId xmlns:a16="http://schemas.microsoft.com/office/drawing/2014/main" id="{1AA27D70-98F7-47CA-8E3A-40BE7572EE6E}"/>
              </a:ext>
            </a:extLst>
          </p:cNvPr>
          <p:cNvGrpSpPr/>
          <p:nvPr/>
        </p:nvGrpSpPr>
        <p:grpSpPr>
          <a:xfrm>
            <a:off x="5253288" y="2934715"/>
            <a:ext cx="1366080" cy="953804"/>
            <a:chOff x="19374753" y="2630757"/>
            <a:chExt cx="6030673" cy="4210648"/>
          </a:xfrm>
        </p:grpSpPr>
        <p:pic>
          <p:nvPicPr>
            <p:cNvPr id="113" name="Gráfico 112" descr="Usuário">
              <a:extLst>
                <a:ext uri="{FF2B5EF4-FFF2-40B4-BE49-F238E27FC236}">
                  <a16:creationId xmlns:a16="http://schemas.microsoft.com/office/drawing/2014/main" id="{AB35E572-24C0-4ACB-9BF2-9B115A14E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171154" y="2630757"/>
              <a:ext cx="2437834" cy="2437834"/>
            </a:xfrm>
            <a:prstGeom prst="rect">
              <a:avLst/>
            </a:prstGeom>
          </p:spPr>
        </p:pic>
        <p:sp>
          <p:nvSpPr>
            <p:cNvPr id="114" name="CaixaDeTexto 113">
              <a:extLst>
                <a:ext uri="{FF2B5EF4-FFF2-40B4-BE49-F238E27FC236}">
                  <a16:creationId xmlns:a16="http://schemas.microsoft.com/office/drawing/2014/main" id="{28B71055-5DBA-48B8-9A67-E031C4D8720B}"/>
                </a:ext>
              </a:extLst>
            </p:cNvPr>
            <p:cNvSpPr txBox="1"/>
            <p:nvPr/>
          </p:nvSpPr>
          <p:spPr>
            <a:xfrm>
              <a:off x="19374753" y="5346830"/>
              <a:ext cx="6030673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Sra. </a:t>
              </a:r>
              <a:r>
                <a:rPr lang="pt-BR" sz="1600" dirty="0"/>
                <a:t>Cadastro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5" name="Agrupar 114">
            <a:extLst>
              <a:ext uri="{FF2B5EF4-FFF2-40B4-BE49-F238E27FC236}">
                <a16:creationId xmlns:a16="http://schemas.microsoft.com/office/drawing/2014/main" id="{C7CA7D1E-29B4-4F3B-AAD4-8E9A33C69E4C}"/>
              </a:ext>
            </a:extLst>
          </p:cNvPr>
          <p:cNvGrpSpPr/>
          <p:nvPr/>
        </p:nvGrpSpPr>
        <p:grpSpPr>
          <a:xfrm>
            <a:off x="6446172" y="291442"/>
            <a:ext cx="1133644" cy="953804"/>
            <a:chOff x="31607265" y="8604335"/>
            <a:chExt cx="5004564" cy="4210648"/>
          </a:xfrm>
        </p:grpSpPr>
        <p:pic>
          <p:nvPicPr>
            <p:cNvPr id="116" name="Gráfico 115" descr="Usuário">
              <a:extLst>
                <a:ext uri="{FF2B5EF4-FFF2-40B4-BE49-F238E27FC236}">
                  <a16:creationId xmlns:a16="http://schemas.microsoft.com/office/drawing/2014/main" id="{508A5A6E-7F74-462C-9EAC-0DAB04295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862088" y="8604335"/>
              <a:ext cx="2437834" cy="2437834"/>
            </a:xfrm>
            <a:prstGeom prst="rect">
              <a:avLst/>
            </a:prstGeom>
          </p:spPr>
        </p:pic>
        <p:sp>
          <p:nvSpPr>
            <p:cNvPr id="117" name="CaixaDeTexto 116">
              <a:extLst>
                <a:ext uri="{FF2B5EF4-FFF2-40B4-BE49-F238E27FC236}">
                  <a16:creationId xmlns:a16="http://schemas.microsoft.com/office/drawing/2014/main" id="{C57305D3-55A9-423B-AEEE-2F7C53B800B8}"/>
                </a:ext>
              </a:extLst>
            </p:cNvPr>
            <p:cNvSpPr txBox="1"/>
            <p:nvPr/>
          </p:nvSpPr>
          <p:spPr>
            <a:xfrm>
              <a:off x="31607265" y="11320408"/>
              <a:ext cx="5004564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Cara da TI</a:t>
              </a:r>
            </a:p>
          </p:txBody>
        </p:sp>
      </p:grpSp>
      <p:grpSp>
        <p:nvGrpSpPr>
          <p:cNvPr id="118" name="Agrupar 117">
            <a:extLst>
              <a:ext uri="{FF2B5EF4-FFF2-40B4-BE49-F238E27FC236}">
                <a16:creationId xmlns:a16="http://schemas.microsoft.com/office/drawing/2014/main" id="{A014BF62-4895-4B12-AAED-70E2E45DBCE5}"/>
              </a:ext>
            </a:extLst>
          </p:cNvPr>
          <p:cNvGrpSpPr/>
          <p:nvPr/>
        </p:nvGrpSpPr>
        <p:grpSpPr>
          <a:xfrm>
            <a:off x="6888153" y="1598121"/>
            <a:ext cx="1446230" cy="953804"/>
            <a:chOff x="19197864" y="2630757"/>
            <a:chExt cx="6384500" cy="4210648"/>
          </a:xfrm>
        </p:grpSpPr>
        <p:pic>
          <p:nvPicPr>
            <p:cNvPr id="119" name="Gráfico 118" descr="Usuário">
              <a:extLst>
                <a:ext uri="{FF2B5EF4-FFF2-40B4-BE49-F238E27FC236}">
                  <a16:creationId xmlns:a16="http://schemas.microsoft.com/office/drawing/2014/main" id="{84F2804B-46FB-4EB6-91ED-1938AFAC7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171154" y="2630757"/>
              <a:ext cx="2437834" cy="2437834"/>
            </a:xfrm>
            <a:prstGeom prst="rect">
              <a:avLst/>
            </a:prstGeom>
          </p:spPr>
        </p:pic>
        <p:sp>
          <p:nvSpPr>
            <p:cNvPr id="120" name="CaixaDeTexto 119">
              <a:extLst>
                <a:ext uri="{FF2B5EF4-FFF2-40B4-BE49-F238E27FC236}">
                  <a16:creationId xmlns:a16="http://schemas.microsoft.com/office/drawing/2014/main" id="{F4023521-1984-48D0-8CC4-54EB5F8ED253}"/>
                </a:ext>
              </a:extLst>
            </p:cNvPr>
            <p:cNvSpPr txBox="1"/>
            <p:nvPr/>
          </p:nvSpPr>
          <p:spPr>
            <a:xfrm>
              <a:off x="19197864" y="5346830"/>
              <a:ext cx="6384500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Sra. </a:t>
              </a:r>
              <a:r>
                <a:rPr lang="pt-BR" sz="1600" dirty="0"/>
                <a:t>Produto 1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1" name="Agrupar 120">
            <a:extLst>
              <a:ext uri="{FF2B5EF4-FFF2-40B4-BE49-F238E27FC236}">
                <a16:creationId xmlns:a16="http://schemas.microsoft.com/office/drawing/2014/main" id="{BCB8D2B7-D5F6-4356-A7B1-DE3751EBB4E5}"/>
              </a:ext>
            </a:extLst>
          </p:cNvPr>
          <p:cNvGrpSpPr/>
          <p:nvPr/>
        </p:nvGrpSpPr>
        <p:grpSpPr>
          <a:xfrm>
            <a:off x="6465332" y="2596161"/>
            <a:ext cx="1329018" cy="953804"/>
            <a:chOff x="19456585" y="2630757"/>
            <a:chExt cx="5867058" cy="4210648"/>
          </a:xfrm>
        </p:grpSpPr>
        <p:pic>
          <p:nvPicPr>
            <p:cNvPr id="122" name="Gráfico 121" descr="Usuário">
              <a:extLst>
                <a:ext uri="{FF2B5EF4-FFF2-40B4-BE49-F238E27FC236}">
                  <a16:creationId xmlns:a16="http://schemas.microsoft.com/office/drawing/2014/main" id="{9B5D9EDC-A25B-4162-A1DA-72C712A32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171154" y="2630757"/>
              <a:ext cx="2437834" cy="2437834"/>
            </a:xfrm>
            <a:prstGeom prst="rect">
              <a:avLst/>
            </a:prstGeom>
          </p:spPr>
        </p:pic>
        <p:sp>
          <p:nvSpPr>
            <p:cNvPr id="123" name="CaixaDeTexto 122">
              <a:extLst>
                <a:ext uri="{FF2B5EF4-FFF2-40B4-BE49-F238E27FC236}">
                  <a16:creationId xmlns:a16="http://schemas.microsoft.com/office/drawing/2014/main" id="{E4FFF757-873A-4101-AA5C-D5CA59A6785F}"/>
                </a:ext>
              </a:extLst>
            </p:cNvPr>
            <p:cNvSpPr txBox="1"/>
            <p:nvPr/>
          </p:nvSpPr>
          <p:spPr>
            <a:xfrm>
              <a:off x="19456585" y="5346830"/>
              <a:ext cx="5867058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Sr. </a:t>
              </a:r>
              <a:r>
                <a:rPr lang="pt-BR" sz="1600" dirty="0"/>
                <a:t>Produto 2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4" name="Agrupar 123">
            <a:extLst>
              <a:ext uri="{FF2B5EF4-FFF2-40B4-BE49-F238E27FC236}">
                <a16:creationId xmlns:a16="http://schemas.microsoft.com/office/drawing/2014/main" id="{BE06F257-C7DD-41BB-BF9F-226B71A06619}"/>
              </a:ext>
            </a:extLst>
          </p:cNvPr>
          <p:cNvGrpSpPr/>
          <p:nvPr/>
        </p:nvGrpSpPr>
        <p:grpSpPr>
          <a:xfrm>
            <a:off x="6851325" y="3532613"/>
            <a:ext cx="1446230" cy="953804"/>
            <a:chOff x="19197864" y="2630757"/>
            <a:chExt cx="6384500" cy="4210648"/>
          </a:xfrm>
        </p:grpSpPr>
        <p:pic>
          <p:nvPicPr>
            <p:cNvPr id="125" name="Gráfico 124" descr="Usuário">
              <a:extLst>
                <a:ext uri="{FF2B5EF4-FFF2-40B4-BE49-F238E27FC236}">
                  <a16:creationId xmlns:a16="http://schemas.microsoft.com/office/drawing/2014/main" id="{2736EA4E-E847-464A-A245-3748092B5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171154" y="2630757"/>
              <a:ext cx="2437834" cy="2437834"/>
            </a:xfrm>
            <a:prstGeom prst="rect">
              <a:avLst/>
            </a:prstGeom>
          </p:spPr>
        </p:pic>
        <p:sp>
          <p:nvSpPr>
            <p:cNvPr id="126" name="CaixaDeTexto 125">
              <a:extLst>
                <a:ext uri="{FF2B5EF4-FFF2-40B4-BE49-F238E27FC236}">
                  <a16:creationId xmlns:a16="http://schemas.microsoft.com/office/drawing/2014/main" id="{3D7DA2F9-C013-4485-AF4C-B0BC5CDD05FC}"/>
                </a:ext>
              </a:extLst>
            </p:cNvPr>
            <p:cNvSpPr txBox="1"/>
            <p:nvPr/>
          </p:nvSpPr>
          <p:spPr>
            <a:xfrm>
              <a:off x="19197864" y="5346830"/>
              <a:ext cx="6384500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Sra. </a:t>
              </a:r>
              <a:r>
                <a:rPr lang="pt-BR" sz="1600" dirty="0"/>
                <a:t>Produto 3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7" name="Agrupar 126">
            <a:extLst>
              <a:ext uri="{FF2B5EF4-FFF2-40B4-BE49-F238E27FC236}">
                <a16:creationId xmlns:a16="http://schemas.microsoft.com/office/drawing/2014/main" id="{2B48C1F3-51E2-44BB-8CF2-4D8350E677FF}"/>
              </a:ext>
            </a:extLst>
          </p:cNvPr>
          <p:cNvGrpSpPr/>
          <p:nvPr/>
        </p:nvGrpSpPr>
        <p:grpSpPr>
          <a:xfrm>
            <a:off x="9676027" y="2112701"/>
            <a:ext cx="1270688" cy="838032"/>
            <a:chOff x="19197864" y="2630757"/>
            <a:chExt cx="6384500" cy="4210648"/>
          </a:xfrm>
        </p:grpSpPr>
        <p:pic>
          <p:nvPicPr>
            <p:cNvPr id="128" name="Gráfico 127" descr="Usuário">
              <a:extLst>
                <a:ext uri="{FF2B5EF4-FFF2-40B4-BE49-F238E27FC236}">
                  <a16:creationId xmlns:a16="http://schemas.microsoft.com/office/drawing/2014/main" id="{CCD6CC32-5C00-46AD-B587-9DF6CCAC3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171154" y="2630757"/>
              <a:ext cx="2437834" cy="2437834"/>
            </a:xfrm>
            <a:prstGeom prst="rect">
              <a:avLst/>
            </a:prstGeom>
          </p:spPr>
        </p:pic>
        <p:sp>
          <p:nvSpPr>
            <p:cNvPr id="129" name="CaixaDeTexto 128">
              <a:extLst>
                <a:ext uri="{FF2B5EF4-FFF2-40B4-BE49-F238E27FC236}">
                  <a16:creationId xmlns:a16="http://schemas.microsoft.com/office/drawing/2014/main" id="{AC22C465-99D0-4A99-85F2-269990486A8C}"/>
                </a:ext>
              </a:extLst>
            </p:cNvPr>
            <p:cNvSpPr txBox="1"/>
            <p:nvPr/>
          </p:nvSpPr>
          <p:spPr>
            <a:xfrm>
              <a:off x="19197864" y="5346830"/>
              <a:ext cx="6384500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Sra. </a:t>
              </a:r>
              <a:r>
                <a:rPr lang="pt-BR" sz="1600" dirty="0"/>
                <a:t>Produto 1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0" name="Agrupar 129">
            <a:extLst>
              <a:ext uri="{FF2B5EF4-FFF2-40B4-BE49-F238E27FC236}">
                <a16:creationId xmlns:a16="http://schemas.microsoft.com/office/drawing/2014/main" id="{93138602-67E3-4CD7-845B-BB8A5EFCFB3F}"/>
              </a:ext>
            </a:extLst>
          </p:cNvPr>
          <p:cNvGrpSpPr/>
          <p:nvPr/>
        </p:nvGrpSpPr>
        <p:grpSpPr>
          <a:xfrm>
            <a:off x="8789142" y="3470034"/>
            <a:ext cx="1270688" cy="838032"/>
            <a:chOff x="19197864" y="2630757"/>
            <a:chExt cx="6384500" cy="4210648"/>
          </a:xfrm>
        </p:grpSpPr>
        <p:pic>
          <p:nvPicPr>
            <p:cNvPr id="131" name="Gráfico 130" descr="Usuário">
              <a:extLst>
                <a:ext uri="{FF2B5EF4-FFF2-40B4-BE49-F238E27FC236}">
                  <a16:creationId xmlns:a16="http://schemas.microsoft.com/office/drawing/2014/main" id="{931A7435-FCAD-4644-9718-FC8662968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171154" y="2630757"/>
              <a:ext cx="2437834" cy="2437834"/>
            </a:xfrm>
            <a:prstGeom prst="rect">
              <a:avLst/>
            </a:prstGeom>
          </p:spPr>
        </p:pic>
        <p:sp>
          <p:nvSpPr>
            <p:cNvPr id="132" name="CaixaDeTexto 131">
              <a:extLst>
                <a:ext uri="{FF2B5EF4-FFF2-40B4-BE49-F238E27FC236}">
                  <a16:creationId xmlns:a16="http://schemas.microsoft.com/office/drawing/2014/main" id="{607F0E92-5F09-4470-87DC-91F41C995C6B}"/>
                </a:ext>
              </a:extLst>
            </p:cNvPr>
            <p:cNvSpPr txBox="1"/>
            <p:nvPr/>
          </p:nvSpPr>
          <p:spPr>
            <a:xfrm>
              <a:off x="19197864" y="5346830"/>
              <a:ext cx="6384500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Sra. </a:t>
              </a:r>
              <a:r>
                <a:rPr lang="pt-BR" sz="1600" dirty="0"/>
                <a:t>Produto 2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3" name="Agrupar 132">
            <a:extLst>
              <a:ext uri="{FF2B5EF4-FFF2-40B4-BE49-F238E27FC236}">
                <a16:creationId xmlns:a16="http://schemas.microsoft.com/office/drawing/2014/main" id="{BE03C0DE-E40D-4A69-96E8-F939E1A86CDE}"/>
              </a:ext>
            </a:extLst>
          </p:cNvPr>
          <p:cNvGrpSpPr/>
          <p:nvPr/>
        </p:nvGrpSpPr>
        <p:grpSpPr>
          <a:xfrm>
            <a:off x="10267341" y="3456256"/>
            <a:ext cx="1270688" cy="838032"/>
            <a:chOff x="19197864" y="2630757"/>
            <a:chExt cx="6384500" cy="4210648"/>
          </a:xfrm>
        </p:grpSpPr>
        <p:pic>
          <p:nvPicPr>
            <p:cNvPr id="134" name="Gráfico 133" descr="Usuário">
              <a:extLst>
                <a:ext uri="{FF2B5EF4-FFF2-40B4-BE49-F238E27FC236}">
                  <a16:creationId xmlns:a16="http://schemas.microsoft.com/office/drawing/2014/main" id="{3DB03CBC-2A98-4AB8-AA52-B8AB57C9B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171154" y="2630757"/>
              <a:ext cx="2437834" cy="2437834"/>
            </a:xfrm>
            <a:prstGeom prst="rect">
              <a:avLst/>
            </a:prstGeom>
          </p:spPr>
        </p:pic>
        <p:sp>
          <p:nvSpPr>
            <p:cNvPr id="135" name="CaixaDeTexto 134">
              <a:extLst>
                <a:ext uri="{FF2B5EF4-FFF2-40B4-BE49-F238E27FC236}">
                  <a16:creationId xmlns:a16="http://schemas.microsoft.com/office/drawing/2014/main" id="{78F0357D-8EC9-4636-BB30-F35D237D4BB3}"/>
                </a:ext>
              </a:extLst>
            </p:cNvPr>
            <p:cNvSpPr txBox="1"/>
            <p:nvPr/>
          </p:nvSpPr>
          <p:spPr>
            <a:xfrm>
              <a:off x="19197864" y="5346830"/>
              <a:ext cx="6384500" cy="1494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Sra. </a:t>
              </a:r>
              <a:r>
                <a:rPr lang="pt-BR" sz="1600" dirty="0"/>
                <a:t>Produto 3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136" name="Título 1">
            <a:extLst>
              <a:ext uri="{FF2B5EF4-FFF2-40B4-BE49-F238E27FC236}">
                <a16:creationId xmlns:a16="http://schemas.microsoft.com/office/drawing/2014/main" id="{FB1BB2C1-3CF1-45BC-A975-989C6EE6C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6" y="0"/>
            <a:ext cx="3647109" cy="1404285"/>
          </a:xfrm>
        </p:spPr>
        <p:txBody>
          <a:bodyPr>
            <a:normAutofit/>
          </a:bodyPr>
          <a:lstStyle/>
          <a:p>
            <a:r>
              <a:rPr lang="pt-BR" dirty="0"/>
              <a:t>Reestruturamos</a:t>
            </a:r>
            <a:br>
              <a:rPr lang="pt-BR" dirty="0"/>
            </a:br>
            <a:r>
              <a:rPr lang="pt-BR" dirty="0"/>
              <a:t>o time</a:t>
            </a:r>
          </a:p>
        </p:txBody>
      </p:sp>
    </p:spTree>
    <p:extLst>
      <p:ext uri="{BB962C8B-B14F-4D97-AF65-F5344CB8AC3E}">
        <p14:creationId xmlns:p14="http://schemas.microsoft.com/office/powerpoint/2010/main" val="377004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4" grpId="0" animBg="1"/>
      <p:bldP spid="80" grpId="0" animBg="1"/>
      <p:bldP spid="82" grpId="0" animBg="1"/>
      <p:bldP spid="84" grpId="0" animBg="1"/>
      <p:bldP spid="88" grpId="0" animBg="1"/>
      <p:bldP spid="92" grpId="0" animBg="1"/>
      <p:bldP spid="93" grpId="0" animBg="1"/>
      <p:bldP spid="1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DE70B3-C7D0-4556-BFF8-9015169E0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 como era esse framework?</a:t>
            </a:r>
          </a:p>
        </p:txBody>
      </p:sp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0983C9F9-17C0-46CE-BB49-A2DEB5AC207F}"/>
              </a:ext>
            </a:extLst>
          </p:cNvPr>
          <p:cNvSpPr/>
          <p:nvPr/>
        </p:nvSpPr>
        <p:spPr>
          <a:xfrm>
            <a:off x="9263275" y="4100839"/>
            <a:ext cx="623984" cy="634482"/>
          </a:xfrm>
          <a:prstGeom prst="rightArrow">
            <a:avLst/>
          </a:prstGeom>
          <a:solidFill>
            <a:srgbClr val="3494B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8635A96F-EE4D-4A27-8125-EBCF3A56FC12}"/>
              </a:ext>
            </a:extLst>
          </p:cNvPr>
          <p:cNvSpPr/>
          <p:nvPr/>
        </p:nvSpPr>
        <p:spPr>
          <a:xfrm>
            <a:off x="5764894" y="4057263"/>
            <a:ext cx="623984" cy="634482"/>
          </a:xfrm>
          <a:prstGeom prst="rightArrow">
            <a:avLst/>
          </a:prstGeom>
          <a:solidFill>
            <a:srgbClr val="3494B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EA820083-0BD7-410C-94DA-68D86B78CF7A}"/>
              </a:ext>
            </a:extLst>
          </p:cNvPr>
          <p:cNvSpPr/>
          <p:nvPr/>
        </p:nvSpPr>
        <p:spPr>
          <a:xfrm>
            <a:off x="2520611" y="4057807"/>
            <a:ext cx="623984" cy="634482"/>
          </a:xfrm>
          <a:prstGeom prst="rightArrow">
            <a:avLst/>
          </a:prstGeom>
          <a:solidFill>
            <a:srgbClr val="3494B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Picture 2" descr="Resultado de imagem para nexus framework">
            <a:extLst>
              <a:ext uri="{FF2B5EF4-FFF2-40B4-BE49-F238E27FC236}">
                <a16:creationId xmlns:a16="http://schemas.microsoft.com/office/drawing/2014/main" id="{35029CF6-E5F2-45AE-A693-1CC959BC93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15" r="85740" b="25216"/>
          <a:stretch/>
        </p:blipFill>
        <p:spPr bwMode="auto">
          <a:xfrm>
            <a:off x="1027690" y="2521274"/>
            <a:ext cx="1494064" cy="258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esultado de imagem para nexus framework">
            <a:extLst>
              <a:ext uri="{FF2B5EF4-FFF2-40B4-BE49-F238E27FC236}">
                <a16:creationId xmlns:a16="http://schemas.microsoft.com/office/drawing/2014/main" id="{D856C9C9-2FAB-4E89-AB5E-C9F0F50FD2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3" t="56303" r="60336" b="25577"/>
          <a:stretch/>
        </p:blipFill>
        <p:spPr bwMode="auto">
          <a:xfrm>
            <a:off x="4936424" y="3943041"/>
            <a:ext cx="815340" cy="86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5BBA824E-FD4F-46EF-8B73-049A6DE6590F}"/>
              </a:ext>
            </a:extLst>
          </p:cNvPr>
          <p:cNvSpPr/>
          <p:nvPr/>
        </p:nvSpPr>
        <p:spPr>
          <a:xfrm>
            <a:off x="4188154" y="4057263"/>
            <a:ext cx="623984" cy="634482"/>
          </a:xfrm>
          <a:prstGeom prst="rightArrow">
            <a:avLst/>
          </a:prstGeom>
          <a:solidFill>
            <a:srgbClr val="3494B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686A7D9-C80C-4469-BF70-3B922D5D5B33}"/>
              </a:ext>
            </a:extLst>
          </p:cNvPr>
          <p:cNvSpPr txBox="1"/>
          <p:nvPr/>
        </p:nvSpPr>
        <p:spPr>
          <a:xfrm>
            <a:off x="9914005" y="4204624"/>
            <a:ext cx="1011527" cy="426912"/>
          </a:xfrm>
          <a:prstGeom prst="rect">
            <a:avLst/>
          </a:prstGeom>
          <a:solidFill>
            <a:srgbClr val="3494BA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087" dirty="0">
                <a:ln w="3175">
                  <a:noFill/>
                </a:ln>
              </a:rPr>
              <a:t>Review das entregas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B001F3C8-8AE8-4BC6-874B-E444B9127A25}"/>
              </a:ext>
            </a:extLst>
          </p:cNvPr>
          <p:cNvSpPr/>
          <p:nvPr/>
        </p:nvSpPr>
        <p:spPr>
          <a:xfrm>
            <a:off x="3144595" y="4007812"/>
            <a:ext cx="1042296" cy="733384"/>
          </a:xfrm>
          <a:prstGeom prst="roundRect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/>
              <a:t>Reunião de planejamento</a:t>
            </a:r>
          </a:p>
        </p:txBody>
      </p:sp>
      <p:sp>
        <p:nvSpPr>
          <p:cNvPr id="12" name="Triângulo isósceles 11">
            <a:extLst>
              <a:ext uri="{FF2B5EF4-FFF2-40B4-BE49-F238E27FC236}">
                <a16:creationId xmlns:a16="http://schemas.microsoft.com/office/drawing/2014/main" id="{C3B88281-9ECB-4FB8-83A9-51EE90619726}"/>
              </a:ext>
            </a:extLst>
          </p:cNvPr>
          <p:cNvSpPr/>
          <p:nvPr/>
        </p:nvSpPr>
        <p:spPr>
          <a:xfrm>
            <a:off x="6879821" y="3375596"/>
            <a:ext cx="1979982" cy="1667206"/>
          </a:xfrm>
          <a:prstGeom prst="triangle">
            <a:avLst/>
          </a:prstGeom>
          <a:solidFill>
            <a:srgbClr val="3494B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D160F509-A9BB-432B-B757-7B5DDCB329C6}"/>
              </a:ext>
            </a:extLst>
          </p:cNvPr>
          <p:cNvSpPr/>
          <p:nvPr/>
        </p:nvSpPr>
        <p:spPr>
          <a:xfrm>
            <a:off x="6599812" y="3173542"/>
            <a:ext cx="2540000" cy="2540000"/>
          </a:xfrm>
          <a:prstGeom prst="ellipse">
            <a:avLst/>
          </a:prstGeom>
          <a:noFill/>
          <a:ln w="241300">
            <a:solidFill>
              <a:srgbClr val="349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Gráfico 13" descr="Usuário">
            <a:extLst>
              <a:ext uri="{FF2B5EF4-FFF2-40B4-BE49-F238E27FC236}">
                <a16:creationId xmlns:a16="http://schemas.microsoft.com/office/drawing/2014/main" id="{5E4846C2-3410-46C6-A9AC-7FCE3C5364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9942" y="4625632"/>
            <a:ext cx="314212" cy="314212"/>
          </a:xfrm>
          <a:prstGeom prst="rect">
            <a:avLst/>
          </a:prstGeom>
        </p:spPr>
      </p:pic>
      <p:pic>
        <p:nvPicPr>
          <p:cNvPr id="15" name="Gráfico 14" descr="Usuário">
            <a:extLst>
              <a:ext uri="{FF2B5EF4-FFF2-40B4-BE49-F238E27FC236}">
                <a16:creationId xmlns:a16="http://schemas.microsoft.com/office/drawing/2014/main" id="{763FAF61-B5E3-4534-A6F4-96F9C920E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85575" y="4625632"/>
            <a:ext cx="314212" cy="314212"/>
          </a:xfrm>
          <a:prstGeom prst="rect">
            <a:avLst/>
          </a:prstGeom>
        </p:spPr>
      </p:pic>
      <p:pic>
        <p:nvPicPr>
          <p:cNvPr id="16" name="Gráfico 15" descr="Usuário">
            <a:extLst>
              <a:ext uri="{FF2B5EF4-FFF2-40B4-BE49-F238E27FC236}">
                <a16:creationId xmlns:a16="http://schemas.microsoft.com/office/drawing/2014/main" id="{F986043F-3493-41E8-BDB1-900B91CAD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42681" y="4739932"/>
            <a:ext cx="314212" cy="314212"/>
          </a:xfrm>
          <a:prstGeom prst="rect">
            <a:avLst/>
          </a:prstGeom>
        </p:spPr>
      </p:pic>
      <p:pic>
        <p:nvPicPr>
          <p:cNvPr id="17" name="Gráfico 16" descr="Usuário">
            <a:extLst>
              <a:ext uri="{FF2B5EF4-FFF2-40B4-BE49-F238E27FC236}">
                <a16:creationId xmlns:a16="http://schemas.microsoft.com/office/drawing/2014/main" id="{98F85E64-91FF-43C8-9625-32015F0693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5067" y="4739932"/>
            <a:ext cx="314212" cy="314212"/>
          </a:xfrm>
          <a:prstGeom prst="rect">
            <a:avLst/>
          </a:prstGeom>
        </p:spPr>
      </p:pic>
      <p:pic>
        <p:nvPicPr>
          <p:cNvPr id="18" name="Gráfico 17" descr="Usuário">
            <a:extLst>
              <a:ext uri="{FF2B5EF4-FFF2-40B4-BE49-F238E27FC236}">
                <a16:creationId xmlns:a16="http://schemas.microsoft.com/office/drawing/2014/main" id="{73EFA0B8-8032-4411-9B45-D69C2EE921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97631" y="3028504"/>
            <a:ext cx="314212" cy="314212"/>
          </a:xfrm>
          <a:prstGeom prst="rect">
            <a:avLst/>
          </a:prstGeom>
        </p:spPr>
      </p:pic>
      <p:pic>
        <p:nvPicPr>
          <p:cNvPr id="19" name="Gráfico 18" descr="Usuário">
            <a:extLst>
              <a:ext uri="{FF2B5EF4-FFF2-40B4-BE49-F238E27FC236}">
                <a16:creationId xmlns:a16="http://schemas.microsoft.com/office/drawing/2014/main" id="{9AFC8537-2D38-4E3A-8058-3F278E19F3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83264" y="3028504"/>
            <a:ext cx="314212" cy="314212"/>
          </a:xfrm>
          <a:prstGeom prst="rect">
            <a:avLst/>
          </a:prstGeom>
        </p:spPr>
      </p:pic>
      <p:pic>
        <p:nvPicPr>
          <p:cNvPr id="20" name="Gráfico 19" descr="Usuário">
            <a:extLst>
              <a:ext uri="{FF2B5EF4-FFF2-40B4-BE49-F238E27FC236}">
                <a16:creationId xmlns:a16="http://schemas.microsoft.com/office/drawing/2014/main" id="{8D41ADF2-EF92-47A8-9D47-C23DA833C8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40370" y="3142804"/>
            <a:ext cx="314212" cy="314212"/>
          </a:xfrm>
          <a:prstGeom prst="rect">
            <a:avLst/>
          </a:prstGeom>
        </p:spPr>
      </p:pic>
      <p:pic>
        <p:nvPicPr>
          <p:cNvPr id="21" name="Gráfico 20" descr="Usuário">
            <a:extLst>
              <a:ext uri="{FF2B5EF4-FFF2-40B4-BE49-F238E27FC236}">
                <a16:creationId xmlns:a16="http://schemas.microsoft.com/office/drawing/2014/main" id="{F248A784-F715-48FA-99AD-EAF7827E0B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42756" y="3142804"/>
            <a:ext cx="314212" cy="314212"/>
          </a:xfrm>
          <a:prstGeom prst="rect">
            <a:avLst/>
          </a:prstGeom>
        </p:spPr>
      </p:pic>
      <p:grpSp>
        <p:nvGrpSpPr>
          <p:cNvPr id="22" name="Agrupar 21">
            <a:extLst>
              <a:ext uri="{FF2B5EF4-FFF2-40B4-BE49-F238E27FC236}">
                <a16:creationId xmlns:a16="http://schemas.microsoft.com/office/drawing/2014/main" id="{E7B92B97-6E03-4245-A825-933AB2F5FD9C}"/>
              </a:ext>
            </a:extLst>
          </p:cNvPr>
          <p:cNvGrpSpPr/>
          <p:nvPr/>
        </p:nvGrpSpPr>
        <p:grpSpPr>
          <a:xfrm>
            <a:off x="8667442" y="4663409"/>
            <a:ext cx="569087" cy="428512"/>
            <a:chOff x="7576396" y="4695527"/>
            <a:chExt cx="569087" cy="428512"/>
          </a:xfrm>
          <a:solidFill>
            <a:schemeClr val="accent1"/>
          </a:solidFill>
        </p:grpSpPr>
        <p:pic>
          <p:nvPicPr>
            <p:cNvPr id="23" name="Gráfico 22" descr="Usuário">
              <a:extLst>
                <a:ext uri="{FF2B5EF4-FFF2-40B4-BE49-F238E27FC236}">
                  <a16:creationId xmlns:a16="http://schemas.microsoft.com/office/drawing/2014/main" id="{B843FE4C-8C0A-46A7-9C31-0AE53210D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831271" y="4695527"/>
              <a:ext cx="314212" cy="314212"/>
            </a:xfrm>
            <a:prstGeom prst="rect">
              <a:avLst/>
            </a:prstGeom>
          </p:spPr>
        </p:pic>
        <p:pic>
          <p:nvPicPr>
            <p:cNvPr id="24" name="Gráfico 23" descr="Usuário">
              <a:extLst>
                <a:ext uri="{FF2B5EF4-FFF2-40B4-BE49-F238E27FC236}">
                  <a16:creationId xmlns:a16="http://schemas.microsoft.com/office/drawing/2014/main" id="{0EEAB8B5-7A5C-400D-BAB9-DA147CD0F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16904" y="4695527"/>
              <a:ext cx="314212" cy="314212"/>
            </a:xfrm>
            <a:prstGeom prst="rect">
              <a:avLst/>
            </a:prstGeom>
          </p:spPr>
        </p:pic>
        <p:pic>
          <p:nvPicPr>
            <p:cNvPr id="25" name="Gráfico 24" descr="Usuário">
              <a:extLst>
                <a:ext uri="{FF2B5EF4-FFF2-40B4-BE49-F238E27FC236}">
                  <a16:creationId xmlns:a16="http://schemas.microsoft.com/office/drawing/2014/main" id="{808CEAA0-3B01-45D2-B31F-91AE3CD3E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774010" y="4809827"/>
              <a:ext cx="314212" cy="314212"/>
            </a:xfrm>
            <a:prstGeom prst="rect">
              <a:avLst/>
            </a:prstGeom>
          </p:spPr>
        </p:pic>
        <p:pic>
          <p:nvPicPr>
            <p:cNvPr id="26" name="Gráfico 25" descr="Usuário">
              <a:extLst>
                <a:ext uri="{FF2B5EF4-FFF2-40B4-BE49-F238E27FC236}">
                  <a16:creationId xmlns:a16="http://schemas.microsoft.com/office/drawing/2014/main" id="{3D470257-180E-4BAD-A1E9-DCD29F4A6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576396" y="4809827"/>
              <a:ext cx="314212" cy="314212"/>
            </a:xfrm>
            <a:prstGeom prst="rect">
              <a:avLst/>
            </a:prstGeom>
          </p:spPr>
        </p:pic>
      </p:grpSp>
      <p:pic>
        <p:nvPicPr>
          <p:cNvPr id="27" name="Gráfico 26" descr="Usuário">
            <a:extLst>
              <a:ext uri="{FF2B5EF4-FFF2-40B4-BE49-F238E27FC236}">
                <a16:creationId xmlns:a16="http://schemas.microsoft.com/office/drawing/2014/main" id="{E0F19EF7-7D57-44E8-96BA-B94F3BEB91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23117" y="2962031"/>
            <a:ext cx="441821" cy="441821"/>
          </a:xfrm>
          <a:prstGeom prst="rect">
            <a:avLst/>
          </a:prstGeom>
        </p:spPr>
      </p:pic>
      <p:sp>
        <p:nvSpPr>
          <p:cNvPr id="28" name="Seta: da Esquerda para a Direita 27">
            <a:extLst>
              <a:ext uri="{FF2B5EF4-FFF2-40B4-BE49-F238E27FC236}">
                <a16:creationId xmlns:a16="http://schemas.microsoft.com/office/drawing/2014/main" id="{4DE0060F-A1A1-487D-8BE5-E8F1DD0B0F91}"/>
              </a:ext>
            </a:extLst>
          </p:cNvPr>
          <p:cNvSpPr/>
          <p:nvPr/>
        </p:nvSpPr>
        <p:spPr>
          <a:xfrm rot="18000000">
            <a:off x="6836026" y="4075779"/>
            <a:ext cx="1083923" cy="331378"/>
          </a:xfrm>
          <a:prstGeom prst="leftRightArrow">
            <a:avLst>
              <a:gd name="adj1" fmla="val 39952"/>
              <a:gd name="adj2" fmla="val 80749"/>
            </a:avLst>
          </a:prstGeom>
          <a:solidFill>
            <a:srgbClr val="3494B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Seta: da Esquerda para a Direita 28">
            <a:extLst>
              <a:ext uri="{FF2B5EF4-FFF2-40B4-BE49-F238E27FC236}">
                <a16:creationId xmlns:a16="http://schemas.microsoft.com/office/drawing/2014/main" id="{1CFC0870-1FD2-409A-9CA9-F1B6493C9444}"/>
              </a:ext>
            </a:extLst>
          </p:cNvPr>
          <p:cNvSpPr/>
          <p:nvPr/>
        </p:nvSpPr>
        <p:spPr>
          <a:xfrm rot="3600000">
            <a:off x="7842480" y="4065554"/>
            <a:ext cx="1083923" cy="331378"/>
          </a:xfrm>
          <a:prstGeom prst="leftRightArrow">
            <a:avLst>
              <a:gd name="adj1" fmla="val 39952"/>
              <a:gd name="adj2" fmla="val 80749"/>
            </a:avLst>
          </a:prstGeom>
          <a:solidFill>
            <a:srgbClr val="3494B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: da Esquerda para a Direita 29">
            <a:extLst>
              <a:ext uri="{FF2B5EF4-FFF2-40B4-BE49-F238E27FC236}">
                <a16:creationId xmlns:a16="http://schemas.microsoft.com/office/drawing/2014/main" id="{EB28CAED-1B76-4DB0-BBD8-FF26B73F6E9F}"/>
              </a:ext>
            </a:extLst>
          </p:cNvPr>
          <p:cNvSpPr/>
          <p:nvPr/>
        </p:nvSpPr>
        <p:spPr>
          <a:xfrm>
            <a:off x="7317200" y="4881105"/>
            <a:ext cx="1083923" cy="331378"/>
          </a:xfrm>
          <a:prstGeom prst="leftRightArrow">
            <a:avLst>
              <a:gd name="adj1" fmla="val 39952"/>
              <a:gd name="adj2" fmla="val 80749"/>
            </a:avLst>
          </a:prstGeom>
          <a:solidFill>
            <a:srgbClr val="3494B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4659A595-2821-4F6C-AE4A-D218A2BDD2A0}"/>
              </a:ext>
            </a:extLst>
          </p:cNvPr>
          <p:cNvSpPr txBox="1"/>
          <p:nvPr/>
        </p:nvSpPr>
        <p:spPr>
          <a:xfrm>
            <a:off x="6481650" y="5225570"/>
            <a:ext cx="1040671" cy="259623"/>
          </a:xfrm>
          <a:prstGeom prst="rect">
            <a:avLst/>
          </a:prstGeom>
          <a:solidFill>
            <a:srgbClr val="3494BA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t-BR" sz="1087" dirty="0">
                <a:ln w="3175">
                  <a:noFill/>
                </a:ln>
              </a:rPr>
              <a:t>Sra. Produto 1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707EF2FF-E2CF-4DF7-BAA7-2993EEB34844}"/>
              </a:ext>
            </a:extLst>
          </p:cNvPr>
          <p:cNvSpPr txBox="1"/>
          <p:nvPr/>
        </p:nvSpPr>
        <p:spPr>
          <a:xfrm>
            <a:off x="8337650" y="5225570"/>
            <a:ext cx="971741" cy="259623"/>
          </a:xfrm>
          <a:prstGeom prst="rect">
            <a:avLst/>
          </a:prstGeom>
          <a:solidFill>
            <a:srgbClr val="3494BA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t-BR" sz="1087" dirty="0">
                <a:ln w="3175">
                  <a:noFill/>
                </a:ln>
              </a:rPr>
              <a:t>Sr. Produto 2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A917017-07A9-45D8-B11B-44626AAF3C66}"/>
              </a:ext>
            </a:extLst>
          </p:cNvPr>
          <p:cNvSpPr txBox="1"/>
          <p:nvPr/>
        </p:nvSpPr>
        <p:spPr>
          <a:xfrm>
            <a:off x="8041021" y="3065361"/>
            <a:ext cx="1040671" cy="259623"/>
          </a:xfrm>
          <a:prstGeom prst="rect">
            <a:avLst/>
          </a:prstGeom>
          <a:solidFill>
            <a:srgbClr val="3494BA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t-BR" sz="1087" dirty="0">
                <a:ln w="3175">
                  <a:noFill/>
                </a:ln>
              </a:rPr>
              <a:t>Sra. Produto 3</a:t>
            </a:r>
          </a:p>
        </p:txBody>
      </p:sp>
      <p:pic>
        <p:nvPicPr>
          <p:cNvPr id="34" name="Gráfico 33" descr="Usuário">
            <a:extLst>
              <a:ext uri="{FF2B5EF4-FFF2-40B4-BE49-F238E27FC236}">
                <a16:creationId xmlns:a16="http://schemas.microsoft.com/office/drawing/2014/main" id="{886226B7-7013-47B2-9ACF-FA81D6B18E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79403" y="4864891"/>
            <a:ext cx="441821" cy="441821"/>
          </a:xfrm>
          <a:prstGeom prst="rect">
            <a:avLst/>
          </a:prstGeom>
        </p:spPr>
      </p:pic>
      <p:pic>
        <p:nvPicPr>
          <p:cNvPr id="35" name="Gráfico 34" descr="Usuário">
            <a:extLst>
              <a:ext uri="{FF2B5EF4-FFF2-40B4-BE49-F238E27FC236}">
                <a16:creationId xmlns:a16="http://schemas.microsoft.com/office/drawing/2014/main" id="{90DCDA6E-93E9-4AE7-A89F-39853E1456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67966" y="4812492"/>
            <a:ext cx="441821" cy="441821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C0F1B279-10E5-4657-9D57-C18A71BCE5F5}"/>
              </a:ext>
            </a:extLst>
          </p:cNvPr>
          <p:cNvSpPr txBox="1"/>
          <p:nvPr/>
        </p:nvSpPr>
        <p:spPr>
          <a:xfrm>
            <a:off x="7509924" y="4251183"/>
            <a:ext cx="761748" cy="426912"/>
          </a:xfrm>
          <a:prstGeom prst="rect">
            <a:avLst/>
          </a:prstGeom>
          <a:solidFill>
            <a:srgbClr val="3494BA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t-BR" sz="1087" dirty="0">
                <a:ln w="3175">
                  <a:noFill/>
                </a:ln>
              </a:rPr>
              <a:t>Trabalho</a:t>
            </a:r>
          </a:p>
          <a:p>
            <a:pPr algn="ctr"/>
            <a:r>
              <a:rPr lang="pt-BR" sz="1087" dirty="0">
                <a:ln w="3175">
                  <a:noFill/>
                </a:ln>
              </a:rPr>
              <a:t>integrado</a:t>
            </a:r>
          </a:p>
        </p:txBody>
      </p: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F26540AA-9599-45D3-AEF2-BC5AEAAA8315}"/>
              </a:ext>
            </a:extLst>
          </p:cNvPr>
          <p:cNvGrpSpPr/>
          <p:nvPr/>
        </p:nvGrpSpPr>
        <p:grpSpPr>
          <a:xfrm rot="5716293">
            <a:off x="7623518" y="2516901"/>
            <a:ext cx="491171" cy="548209"/>
            <a:chOff x="5064759" y="5453142"/>
            <a:chExt cx="491171" cy="548209"/>
          </a:xfrm>
          <a:solidFill>
            <a:srgbClr val="3494BA"/>
          </a:solidFill>
        </p:grpSpPr>
        <p:sp>
          <p:nvSpPr>
            <p:cNvPr id="38" name="Semicírculo 37">
              <a:extLst>
                <a:ext uri="{FF2B5EF4-FFF2-40B4-BE49-F238E27FC236}">
                  <a16:creationId xmlns:a16="http://schemas.microsoft.com/office/drawing/2014/main" id="{9EFA14BE-FA9A-4BDC-A9C7-4DD93B649C37}"/>
                </a:ext>
              </a:extLst>
            </p:cNvPr>
            <p:cNvSpPr/>
            <p:nvPr/>
          </p:nvSpPr>
          <p:spPr>
            <a:xfrm rot="10800000">
              <a:off x="5064759" y="5481731"/>
              <a:ext cx="491171" cy="519620"/>
            </a:xfrm>
            <a:prstGeom prst="blockArc">
              <a:avLst>
                <a:gd name="adj1" fmla="val 10800000"/>
                <a:gd name="adj2" fmla="val 6340487"/>
                <a:gd name="adj3" fmla="val 1403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39" name="Seta: para Baixo 38">
              <a:extLst>
                <a:ext uri="{FF2B5EF4-FFF2-40B4-BE49-F238E27FC236}">
                  <a16:creationId xmlns:a16="http://schemas.microsoft.com/office/drawing/2014/main" id="{92E3B312-20AA-46A6-99E1-A726BF4230F8}"/>
                </a:ext>
              </a:extLst>
            </p:cNvPr>
            <p:cNvSpPr/>
            <p:nvPr/>
          </p:nvSpPr>
          <p:spPr>
            <a:xfrm rot="17402415">
              <a:off x="5322020" y="5468335"/>
              <a:ext cx="172458" cy="142072"/>
            </a:xfrm>
            <a:prstGeom prst="downArrow">
              <a:avLst>
                <a:gd name="adj1" fmla="val 38217"/>
                <a:gd name="adj2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65D08006-9EA4-47EF-BDD4-3311A18C53F1}"/>
              </a:ext>
            </a:extLst>
          </p:cNvPr>
          <p:cNvSpPr/>
          <p:nvPr/>
        </p:nvSpPr>
        <p:spPr>
          <a:xfrm>
            <a:off x="5777344" y="2344803"/>
            <a:ext cx="1490528" cy="523220"/>
          </a:xfrm>
          <a:prstGeom prst="roundRect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 dirty="0"/>
              <a:t>TIME DE IMPLANTAÇÃO</a:t>
            </a:r>
          </a:p>
        </p:txBody>
      </p:sp>
      <p:sp>
        <p:nvSpPr>
          <p:cNvPr id="41" name="Seta: da Esquerda para a Direita 40">
            <a:extLst>
              <a:ext uri="{FF2B5EF4-FFF2-40B4-BE49-F238E27FC236}">
                <a16:creationId xmlns:a16="http://schemas.microsoft.com/office/drawing/2014/main" id="{A5CD0517-B5A8-4BE3-9C11-3352AAE9A98A}"/>
              </a:ext>
            </a:extLst>
          </p:cNvPr>
          <p:cNvSpPr/>
          <p:nvPr/>
        </p:nvSpPr>
        <p:spPr>
          <a:xfrm rot="3600000">
            <a:off x="6413879" y="3163127"/>
            <a:ext cx="803082" cy="331378"/>
          </a:xfrm>
          <a:prstGeom prst="leftRightArrow">
            <a:avLst>
              <a:gd name="adj1" fmla="val 39951"/>
              <a:gd name="adj2" fmla="val 58069"/>
            </a:avLst>
          </a:prstGeom>
          <a:solidFill>
            <a:srgbClr val="3494B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4E1C72CD-6D57-422B-A966-61E8E05D144E}"/>
              </a:ext>
            </a:extLst>
          </p:cNvPr>
          <p:cNvSpPr/>
          <p:nvPr/>
        </p:nvSpPr>
        <p:spPr>
          <a:xfrm>
            <a:off x="1416175" y="5390872"/>
            <a:ext cx="12282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/>
              <a:t>Backlog de</a:t>
            </a:r>
          </a:p>
          <a:p>
            <a:pPr algn="ctr"/>
            <a:r>
              <a:rPr lang="pt-BR" b="1" dirty="0"/>
              <a:t>implantação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21A5DB05-DB14-455F-B968-40D9F8F0DF43}"/>
              </a:ext>
            </a:extLst>
          </p:cNvPr>
          <p:cNvSpPr/>
          <p:nvPr/>
        </p:nvSpPr>
        <p:spPr>
          <a:xfrm>
            <a:off x="4678755" y="4895968"/>
            <a:ext cx="14269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/>
              <a:t>Sprint backlog</a:t>
            </a: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AA83C551-109D-44D8-9F89-36887412037D}"/>
              </a:ext>
            </a:extLst>
          </p:cNvPr>
          <p:cNvSpPr/>
          <p:nvPr/>
        </p:nvSpPr>
        <p:spPr>
          <a:xfrm>
            <a:off x="3097458" y="3417436"/>
            <a:ext cx="1331413" cy="523220"/>
          </a:xfrm>
          <a:prstGeom prst="roundRect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 dirty="0"/>
              <a:t>TIME DE IMPLANTAÇÃO</a:t>
            </a:r>
          </a:p>
        </p:txBody>
      </p:sp>
      <p:sp>
        <p:nvSpPr>
          <p:cNvPr id="45" name="Seta: Dobrada 44">
            <a:extLst>
              <a:ext uri="{FF2B5EF4-FFF2-40B4-BE49-F238E27FC236}">
                <a16:creationId xmlns:a16="http://schemas.microsoft.com/office/drawing/2014/main" id="{989640DA-E0EE-42C2-A20A-FC3BD366DE6C}"/>
              </a:ext>
            </a:extLst>
          </p:cNvPr>
          <p:cNvSpPr/>
          <p:nvPr/>
        </p:nvSpPr>
        <p:spPr>
          <a:xfrm flipH="1">
            <a:off x="6545826" y="1386908"/>
            <a:ext cx="4067318" cy="2803215"/>
          </a:xfrm>
          <a:prstGeom prst="bentArrow">
            <a:avLst>
              <a:gd name="adj1" fmla="val 7108"/>
              <a:gd name="adj2" fmla="val 9261"/>
              <a:gd name="adj3" fmla="val 14506"/>
              <a:gd name="adj4" fmla="val 15766"/>
            </a:avLst>
          </a:prstGeom>
          <a:solidFill>
            <a:srgbClr val="3494B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1000" b="1"/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B6C5A292-CEA9-42FD-86DA-56820C56E2DE}"/>
              </a:ext>
            </a:extLst>
          </p:cNvPr>
          <p:cNvSpPr/>
          <p:nvPr/>
        </p:nvSpPr>
        <p:spPr>
          <a:xfrm>
            <a:off x="5317903" y="1394480"/>
            <a:ext cx="1254675" cy="523220"/>
          </a:xfrm>
          <a:prstGeom prst="roundRect">
            <a:avLst/>
          </a:prstGeom>
          <a:solidFill>
            <a:srgbClr val="3494B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 dirty="0"/>
              <a:t>Retrospectiva</a:t>
            </a:r>
          </a:p>
        </p:txBody>
      </p:sp>
      <p:sp>
        <p:nvSpPr>
          <p:cNvPr id="47" name="Seta: Dobrada 46">
            <a:extLst>
              <a:ext uri="{FF2B5EF4-FFF2-40B4-BE49-F238E27FC236}">
                <a16:creationId xmlns:a16="http://schemas.microsoft.com/office/drawing/2014/main" id="{2B1D6B44-63CA-4ECE-A4BF-CC58B56EA7E1}"/>
              </a:ext>
            </a:extLst>
          </p:cNvPr>
          <p:cNvSpPr/>
          <p:nvPr/>
        </p:nvSpPr>
        <p:spPr>
          <a:xfrm rot="16200000" flipH="1">
            <a:off x="3453616" y="1519571"/>
            <a:ext cx="1830389" cy="1898185"/>
          </a:xfrm>
          <a:prstGeom prst="bentArrow">
            <a:avLst>
              <a:gd name="adj1" fmla="val 10963"/>
              <a:gd name="adj2" fmla="val 13632"/>
              <a:gd name="adj3" fmla="val 14090"/>
              <a:gd name="adj4" fmla="val 20356"/>
            </a:avLst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1000" b="1"/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4B14D5DD-3D8F-4444-9C59-8AB9F2FD6496}"/>
              </a:ext>
            </a:extLst>
          </p:cNvPr>
          <p:cNvGrpSpPr/>
          <p:nvPr/>
        </p:nvGrpSpPr>
        <p:grpSpPr>
          <a:xfrm rot="5716293">
            <a:off x="7889136" y="2344771"/>
            <a:ext cx="276046" cy="308102"/>
            <a:chOff x="5064759" y="5453142"/>
            <a:chExt cx="491171" cy="548209"/>
          </a:xfrm>
          <a:solidFill>
            <a:srgbClr val="3494BA"/>
          </a:solidFill>
        </p:grpSpPr>
        <p:sp>
          <p:nvSpPr>
            <p:cNvPr id="49" name="Semicírculo 48">
              <a:extLst>
                <a:ext uri="{FF2B5EF4-FFF2-40B4-BE49-F238E27FC236}">
                  <a16:creationId xmlns:a16="http://schemas.microsoft.com/office/drawing/2014/main" id="{C60CB7B5-8337-4103-BB43-D9EEF5CB373C}"/>
                </a:ext>
              </a:extLst>
            </p:cNvPr>
            <p:cNvSpPr/>
            <p:nvPr/>
          </p:nvSpPr>
          <p:spPr>
            <a:xfrm rot="10800000">
              <a:off x="5064759" y="5481731"/>
              <a:ext cx="491171" cy="519620"/>
            </a:xfrm>
            <a:prstGeom prst="blockArc">
              <a:avLst>
                <a:gd name="adj1" fmla="val 10800000"/>
                <a:gd name="adj2" fmla="val 6340487"/>
                <a:gd name="adj3" fmla="val 1403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50" name="Seta: para Baixo 49">
              <a:extLst>
                <a:ext uri="{FF2B5EF4-FFF2-40B4-BE49-F238E27FC236}">
                  <a16:creationId xmlns:a16="http://schemas.microsoft.com/office/drawing/2014/main" id="{6F015EC5-9942-4939-A8E3-289EA9E7FA86}"/>
                </a:ext>
              </a:extLst>
            </p:cNvPr>
            <p:cNvSpPr/>
            <p:nvPr/>
          </p:nvSpPr>
          <p:spPr>
            <a:xfrm rot="17402415">
              <a:off x="5322020" y="5468335"/>
              <a:ext cx="172458" cy="142072"/>
            </a:xfrm>
            <a:prstGeom prst="downArrow">
              <a:avLst>
                <a:gd name="adj1" fmla="val 38217"/>
                <a:gd name="adj2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80AFCEC8-57E6-4477-85E7-4E7C85E73299}"/>
              </a:ext>
            </a:extLst>
          </p:cNvPr>
          <p:cNvGrpSpPr/>
          <p:nvPr/>
        </p:nvGrpSpPr>
        <p:grpSpPr>
          <a:xfrm rot="5716293">
            <a:off x="9031577" y="5704565"/>
            <a:ext cx="491171" cy="548209"/>
            <a:chOff x="5064759" y="5453142"/>
            <a:chExt cx="491171" cy="548209"/>
          </a:xfrm>
          <a:solidFill>
            <a:srgbClr val="3494BA"/>
          </a:solidFill>
        </p:grpSpPr>
        <p:sp>
          <p:nvSpPr>
            <p:cNvPr id="52" name="Semicírculo 51">
              <a:extLst>
                <a:ext uri="{FF2B5EF4-FFF2-40B4-BE49-F238E27FC236}">
                  <a16:creationId xmlns:a16="http://schemas.microsoft.com/office/drawing/2014/main" id="{3A432D1F-0841-4145-9AA6-619E7F0A7419}"/>
                </a:ext>
              </a:extLst>
            </p:cNvPr>
            <p:cNvSpPr/>
            <p:nvPr/>
          </p:nvSpPr>
          <p:spPr>
            <a:xfrm rot="10800000">
              <a:off x="5064759" y="5481731"/>
              <a:ext cx="491171" cy="519620"/>
            </a:xfrm>
            <a:prstGeom prst="blockArc">
              <a:avLst>
                <a:gd name="adj1" fmla="val 10800000"/>
                <a:gd name="adj2" fmla="val 6340487"/>
                <a:gd name="adj3" fmla="val 1403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53" name="Seta: para Baixo 52">
              <a:extLst>
                <a:ext uri="{FF2B5EF4-FFF2-40B4-BE49-F238E27FC236}">
                  <a16:creationId xmlns:a16="http://schemas.microsoft.com/office/drawing/2014/main" id="{B1E5B645-BA68-48A6-A925-E8BF484B95E6}"/>
                </a:ext>
              </a:extLst>
            </p:cNvPr>
            <p:cNvSpPr/>
            <p:nvPr/>
          </p:nvSpPr>
          <p:spPr>
            <a:xfrm rot="17402415">
              <a:off x="5322020" y="5468335"/>
              <a:ext cx="172458" cy="142072"/>
            </a:xfrm>
            <a:prstGeom prst="downArrow">
              <a:avLst>
                <a:gd name="adj1" fmla="val 38217"/>
                <a:gd name="adj2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5927EFCF-DD8A-43A9-9717-403BF06BDF29}"/>
              </a:ext>
            </a:extLst>
          </p:cNvPr>
          <p:cNvGrpSpPr/>
          <p:nvPr/>
        </p:nvGrpSpPr>
        <p:grpSpPr>
          <a:xfrm rot="5716293">
            <a:off x="9297195" y="5532435"/>
            <a:ext cx="276046" cy="308102"/>
            <a:chOff x="5064759" y="5453142"/>
            <a:chExt cx="491171" cy="548209"/>
          </a:xfrm>
          <a:solidFill>
            <a:srgbClr val="3494BA"/>
          </a:solidFill>
        </p:grpSpPr>
        <p:sp>
          <p:nvSpPr>
            <p:cNvPr id="55" name="Semicírculo 54">
              <a:extLst>
                <a:ext uri="{FF2B5EF4-FFF2-40B4-BE49-F238E27FC236}">
                  <a16:creationId xmlns:a16="http://schemas.microsoft.com/office/drawing/2014/main" id="{D04E2C74-9514-457F-8F2A-E368914C7988}"/>
                </a:ext>
              </a:extLst>
            </p:cNvPr>
            <p:cNvSpPr/>
            <p:nvPr/>
          </p:nvSpPr>
          <p:spPr>
            <a:xfrm rot="10800000">
              <a:off x="5064759" y="5481731"/>
              <a:ext cx="491171" cy="519620"/>
            </a:xfrm>
            <a:prstGeom prst="blockArc">
              <a:avLst>
                <a:gd name="adj1" fmla="val 10800000"/>
                <a:gd name="adj2" fmla="val 6340487"/>
                <a:gd name="adj3" fmla="val 1403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56" name="Seta: para Baixo 55">
              <a:extLst>
                <a:ext uri="{FF2B5EF4-FFF2-40B4-BE49-F238E27FC236}">
                  <a16:creationId xmlns:a16="http://schemas.microsoft.com/office/drawing/2014/main" id="{29A937D6-2B1C-410C-BB74-790621045EC2}"/>
                </a:ext>
              </a:extLst>
            </p:cNvPr>
            <p:cNvSpPr/>
            <p:nvPr/>
          </p:nvSpPr>
          <p:spPr>
            <a:xfrm rot="17402415">
              <a:off x="5322020" y="5468335"/>
              <a:ext cx="172458" cy="142072"/>
            </a:xfrm>
            <a:prstGeom prst="downArrow">
              <a:avLst>
                <a:gd name="adj1" fmla="val 38217"/>
                <a:gd name="adj2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B3C6EF96-099E-4728-A238-EB09B7E00902}"/>
              </a:ext>
            </a:extLst>
          </p:cNvPr>
          <p:cNvGrpSpPr/>
          <p:nvPr/>
        </p:nvGrpSpPr>
        <p:grpSpPr>
          <a:xfrm rot="5716293">
            <a:off x="6101658" y="5704564"/>
            <a:ext cx="491171" cy="548209"/>
            <a:chOff x="5064759" y="5453142"/>
            <a:chExt cx="491171" cy="548209"/>
          </a:xfrm>
          <a:solidFill>
            <a:srgbClr val="3494BA"/>
          </a:solidFill>
        </p:grpSpPr>
        <p:sp>
          <p:nvSpPr>
            <p:cNvPr id="58" name="Semicírculo 57">
              <a:extLst>
                <a:ext uri="{FF2B5EF4-FFF2-40B4-BE49-F238E27FC236}">
                  <a16:creationId xmlns:a16="http://schemas.microsoft.com/office/drawing/2014/main" id="{25E22A53-39B0-4AD2-A235-685C7E99D683}"/>
                </a:ext>
              </a:extLst>
            </p:cNvPr>
            <p:cNvSpPr/>
            <p:nvPr/>
          </p:nvSpPr>
          <p:spPr>
            <a:xfrm rot="10800000">
              <a:off x="5064759" y="5481731"/>
              <a:ext cx="491171" cy="519620"/>
            </a:xfrm>
            <a:prstGeom prst="blockArc">
              <a:avLst>
                <a:gd name="adj1" fmla="val 10800000"/>
                <a:gd name="adj2" fmla="val 6340487"/>
                <a:gd name="adj3" fmla="val 1403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59" name="Seta: para Baixo 58">
              <a:extLst>
                <a:ext uri="{FF2B5EF4-FFF2-40B4-BE49-F238E27FC236}">
                  <a16:creationId xmlns:a16="http://schemas.microsoft.com/office/drawing/2014/main" id="{0075C754-72CF-4E07-B76C-E6AE0DD13C09}"/>
                </a:ext>
              </a:extLst>
            </p:cNvPr>
            <p:cNvSpPr/>
            <p:nvPr/>
          </p:nvSpPr>
          <p:spPr>
            <a:xfrm rot="17402415">
              <a:off x="5322020" y="5468335"/>
              <a:ext cx="172458" cy="142072"/>
            </a:xfrm>
            <a:prstGeom prst="downArrow">
              <a:avLst>
                <a:gd name="adj1" fmla="val 38217"/>
                <a:gd name="adj2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C97BC96D-C59D-48C8-BDA6-5AC4281FEFF3}"/>
              </a:ext>
            </a:extLst>
          </p:cNvPr>
          <p:cNvGrpSpPr/>
          <p:nvPr/>
        </p:nvGrpSpPr>
        <p:grpSpPr>
          <a:xfrm rot="5716293">
            <a:off x="6367276" y="5532434"/>
            <a:ext cx="276046" cy="308102"/>
            <a:chOff x="5064759" y="5453142"/>
            <a:chExt cx="491171" cy="548209"/>
          </a:xfrm>
          <a:solidFill>
            <a:srgbClr val="3494BA"/>
          </a:solidFill>
        </p:grpSpPr>
        <p:sp>
          <p:nvSpPr>
            <p:cNvPr id="61" name="Semicírculo 60">
              <a:extLst>
                <a:ext uri="{FF2B5EF4-FFF2-40B4-BE49-F238E27FC236}">
                  <a16:creationId xmlns:a16="http://schemas.microsoft.com/office/drawing/2014/main" id="{E3275B68-97A3-4C4F-9272-B4C3577EE0B5}"/>
                </a:ext>
              </a:extLst>
            </p:cNvPr>
            <p:cNvSpPr/>
            <p:nvPr/>
          </p:nvSpPr>
          <p:spPr>
            <a:xfrm rot="10800000">
              <a:off x="5064759" y="5481731"/>
              <a:ext cx="491171" cy="519620"/>
            </a:xfrm>
            <a:prstGeom prst="blockArc">
              <a:avLst>
                <a:gd name="adj1" fmla="val 10800000"/>
                <a:gd name="adj2" fmla="val 6340487"/>
                <a:gd name="adj3" fmla="val 1403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62" name="Seta: para Baixo 61">
              <a:extLst>
                <a:ext uri="{FF2B5EF4-FFF2-40B4-BE49-F238E27FC236}">
                  <a16:creationId xmlns:a16="http://schemas.microsoft.com/office/drawing/2014/main" id="{D1DAB57C-236F-4388-9CE8-8CC31D376E1D}"/>
                </a:ext>
              </a:extLst>
            </p:cNvPr>
            <p:cNvSpPr/>
            <p:nvPr/>
          </p:nvSpPr>
          <p:spPr>
            <a:xfrm rot="17402415">
              <a:off x="5322020" y="5468335"/>
              <a:ext cx="172458" cy="142072"/>
            </a:xfrm>
            <a:prstGeom prst="downArrow">
              <a:avLst>
                <a:gd name="adj1" fmla="val 38217"/>
                <a:gd name="adj2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19110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6" grpId="0" animBg="1"/>
      <p:bldP spid="40" grpId="0" animBg="1"/>
      <p:bldP spid="41" grpId="0" animBg="1"/>
      <p:bldP spid="42" grpId="0"/>
      <p:bldP spid="43" grpId="0"/>
      <p:bldP spid="44" grpId="0" animBg="1"/>
      <p:bldP spid="45" grpId="0" animBg="1"/>
      <p:bldP spid="46" grpId="0" animBg="1"/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5CB840F-8E41-4CA5-B79B-25CC80AD2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9086C4-9D87-496E-95C2-1A554C932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3078749" cy="970450"/>
          </a:xfrm>
        </p:spPr>
        <p:txBody>
          <a:bodyPr anchor="b">
            <a:normAutofit/>
          </a:bodyPr>
          <a:lstStyle/>
          <a:p>
            <a:pPr algn="l"/>
            <a:r>
              <a:rPr lang="pt-BR" sz="28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rgbClr val="DADADA"/>
                </a:solidFill>
              </a:rPr>
              <a:t>Contra-ataques e Esquivas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45F382-E33C-4F64-A1BA-FC7AF2438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32449"/>
            <a:ext cx="5350461" cy="4482084"/>
          </a:xfrm>
        </p:spPr>
        <p:txBody>
          <a:bodyPr anchor="ctr">
            <a:normAutofit/>
          </a:bodyPr>
          <a:lstStyle/>
          <a:p>
            <a:r>
              <a:rPr lang="pt-BR" sz="24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rgbClr val="DADADA"/>
                </a:solidFill>
              </a:rPr>
              <a:t>Resistencia da área de projetos (PM)</a:t>
            </a:r>
          </a:p>
          <a:p>
            <a:r>
              <a:rPr lang="pt-BR" sz="24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rgbClr val="DADADA"/>
                </a:solidFill>
              </a:rPr>
              <a:t>Reuniões desmarcadas</a:t>
            </a:r>
          </a:p>
          <a:p>
            <a:r>
              <a:rPr lang="pt-BR" sz="2400" dirty="0" err="1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rgbClr val="DADADA"/>
                </a:solidFill>
              </a:rPr>
              <a:t>But</a:t>
            </a:r>
            <a:r>
              <a:rPr lang="pt-BR" sz="24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rgbClr val="DADADA"/>
                </a:solidFill>
              </a:rPr>
              <a:t>....</a:t>
            </a:r>
          </a:p>
          <a:p>
            <a:r>
              <a:rPr lang="pt-BR" sz="24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rgbClr val="DADADA"/>
                </a:solidFill>
              </a:rPr>
              <a:t>Conseguimos eliminar muitos processos manuais que eram operados por planilhas</a:t>
            </a:r>
          </a:p>
        </p:txBody>
      </p:sp>
      <p:pic>
        <p:nvPicPr>
          <p:cNvPr id="5122" name="Picture 2" descr="Imagem relacionada">
            <a:extLst>
              <a:ext uri="{FF2B5EF4-FFF2-40B4-BE49-F238E27FC236}">
                <a16:creationId xmlns:a16="http://schemas.microsoft.com/office/drawing/2014/main" id="{B2ED206E-2E98-4BD4-B81B-ECB93C653F0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1902" y="643466"/>
            <a:ext cx="557106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sultado de imagem para Resistencia junte-se">
            <a:extLst>
              <a:ext uri="{FF2B5EF4-FFF2-40B4-BE49-F238E27FC236}">
                <a16:creationId xmlns:a16="http://schemas.microsoft.com/office/drawing/2014/main" id="{486D96C7-D700-4BAD-ABE9-A08A6E642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023" y="876299"/>
            <a:ext cx="5133975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3847FAA1-8040-403B-898A-6DF8301248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6"/>
          <a:stretch/>
        </p:blipFill>
        <p:spPr bwMode="auto">
          <a:xfrm>
            <a:off x="5222212" y="643466"/>
            <a:ext cx="6469516" cy="561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Resultado de imagem para automação gif">
            <a:extLst>
              <a:ext uri="{FF2B5EF4-FFF2-40B4-BE49-F238E27FC236}">
                <a16:creationId xmlns:a16="http://schemas.microsoft.com/office/drawing/2014/main" id="{803F29C0-3676-4666-90FF-51500A66A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563" y="643466"/>
            <a:ext cx="5616786" cy="561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473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95C3DBE-5ACE-405E-9AAC-83AD61DCE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9600"/>
            <a:ext cx="10353675" cy="969963"/>
          </a:xfrm>
        </p:spPr>
        <p:txBody>
          <a:bodyPr anchor="ctr">
            <a:noAutofit/>
          </a:bodyPr>
          <a:lstStyle/>
          <a:p>
            <a:r>
              <a:rPr lang="pt-BR" sz="60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rgbClr val="DADADA"/>
                </a:solidFill>
              </a:rPr>
              <a:t>E a luta continua...</a:t>
            </a:r>
          </a:p>
        </p:txBody>
      </p:sp>
      <p:pic>
        <p:nvPicPr>
          <p:cNvPr id="6" name="Picture 2" descr="Resultado de imagem para sino de ringue gif">
            <a:extLst>
              <a:ext uri="{FF2B5EF4-FFF2-40B4-BE49-F238E27FC236}">
                <a16:creationId xmlns:a16="http://schemas.microsoft.com/office/drawing/2014/main" id="{C7C48EB3-33B2-4F92-9C1B-E1180D27469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268" y="2275754"/>
            <a:ext cx="5087937" cy="286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48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8" descr="Resultado de imagem para linkedin icon png">
            <a:extLst>
              <a:ext uri="{FF2B5EF4-FFF2-40B4-BE49-F238E27FC236}">
                <a16:creationId xmlns:a16="http://schemas.microsoft.com/office/drawing/2014/main" id="{A7F2162B-8F2B-46FC-9DA6-9558EA33CE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" r="476" b="4"/>
          <a:stretch/>
        </p:blipFill>
        <p:spPr bwMode="auto">
          <a:xfrm>
            <a:off x="1882537" y="2418306"/>
            <a:ext cx="1877288" cy="1901878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noFill/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Resultado de imagem para instagram icon png">
            <a:extLst>
              <a:ext uri="{FF2B5EF4-FFF2-40B4-BE49-F238E27FC236}">
                <a16:creationId xmlns:a16="http://schemas.microsoft.com/office/drawing/2014/main" id="{856A7D30-A457-4B79-94FB-0B705B7E52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6"/>
          <a:stretch/>
        </p:blipFill>
        <p:spPr bwMode="auto">
          <a:xfrm>
            <a:off x="4345613" y="2291249"/>
            <a:ext cx="2166256" cy="2155992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noFill/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Resultado de imagem para facebook icon png">
            <a:extLst>
              <a:ext uri="{FF2B5EF4-FFF2-40B4-BE49-F238E27FC236}">
                <a16:creationId xmlns:a16="http://schemas.microsoft.com/office/drawing/2014/main" id="{52BE94D7-1FC9-48DB-B671-D522263B85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6" t="3540" r="15677" b="4656"/>
          <a:stretch/>
        </p:blipFill>
        <p:spPr bwMode="auto">
          <a:xfrm>
            <a:off x="6949005" y="2291249"/>
            <a:ext cx="2174592" cy="2155992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noFill/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F056DDF-CA29-42A1-83D5-5AB4DE85AAE7}"/>
              </a:ext>
            </a:extLst>
          </p:cNvPr>
          <p:cNvSpPr/>
          <p:nvPr/>
        </p:nvSpPr>
        <p:spPr>
          <a:xfrm>
            <a:off x="1882537" y="4869839"/>
            <a:ext cx="91830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cap="all" dirty="0">
                <a:latin typeface="+mj-lt"/>
                <a:ea typeface="+mj-ea"/>
                <a:cs typeface="+mj-cs"/>
              </a:rPr>
              <a:t>@</a:t>
            </a:r>
            <a:r>
              <a:rPr lang="en-US" sz="4800" cap="all" dirty="0" err="1">
                <a:latin typeface="+mj-lt"/>
                <a:ea typeface="+mj-ea"/>
                <a:cs typeface="+mj-cs"/>
              </a:rPr>
              <a:t>rodolfofcolares</a:t>
            </a:r>
            <a:endParaRPr lang="pt-BR" sz="4800" cap="all" dirty="0">
              <a:latin typeface="+mj-lt"/>
              <a:ea typeface="+mj-ea"/>
              <a:cs typeface="+mj-cs"/>
            </a:endParaRPr>
          </a:p>
        </p:txBody>
      </p:sp>
      <p:sp>
        <p:nvSpPr>
          <p:cNvPr id="87" name="Retângulo 86">
            <a:extLst>
              <a:ext uri="{FF2B5EF4-FFF2-40B4-BE49-F238E27FC236}">
                <a16:creationId xmlns:a16="http://schemas.microsoft.com/office/drawing/2014/main" id="{CFABEC99-28BC-4937-A38F-E6399CE6F797}"/>
              </a:ext>
            </a:extLst>
          </p:cNvPr>
          <p:cNvSpPr/>
          <p:nvPr/>
        </p:nvSpPr>
        <p:spPr>
          <a:xfrm>
            <a:off x="3556000" y="993282"/>
            <a:ext cx="508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cap="all" dirty="0" err="1">
                <a:latin typeface="+mj-lt"/>
                <a:ea typeface="+mj-ea"/>
                <a:cs typeface="+mj-cs"/>
              </a:rPr>
              <a:t>Obrigado</a:t>
            </a:r>
            <a:r>
              <a:rPr lang="en-US" sz="4800" cap="all" dirty="0">
                <a:latin typeface="+mj-lt"/>
                <a:ea typeface="+mj-ea"/>
                <a:cs typeface="+mj-cs"/>
              </a:rPr>
              <a:t>!</a:t>
            </a:r>
            <a:endParaRPr lang="pt-BR" sz="4800" cap="all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0284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dósia">
  <a:themeElements>
    <a:clrScheme name="Ardósia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Ardósia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rdósi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271</Words>
  <Application>Microsoft Office PowerPoint</Application>
  <PresentationFormat>Widescreen</PresentationFormat>
  <Paragraphs>87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Arial</vt:lpstr>
      <vt:lpstr>Arial</vt:lpstr>
      <vt:lpstr>Calisto MT</vt:lpstr>
      <vt:lpstr>Wingdings 2</vt:lpstr>
      <vt:lpstr>Ardósia</vt:lpstr>
      <vt:lpstr>Escalando agilidade a partir de um time não TI.</vt:lpstr>
      <vt:lpstr>Apresentação do PowerPoint</vt:lpstr>
      <vt:lpstr>Objetivo do projeto</vt:lpstr>
      <vt:lpstr>Começando </vt:lpstr>
      <vt:lpstr>Primeiro round </vt:lpstr>
      <vt:lpstr>Por que minha receita não funcionou?</vt:lpstr>
      <vt:lpstr>Da lona de volta ao combate </vt:lpstr>
      <vt:lpstr>Segundo round </vt:lpstr>
      <vt:lpstr>Reestruturamos o time</vt:lpstr>
      <vt:lpstr>E como era esse framework?</vt:lpstr>
      <vt:lpstr>Contra-ataques e Esquivas </vt:lpstr>
      <vt:lpstr>E a luta continua...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Escalando agilidade a partir de um time não TI.</dc:title>
  <dc:creator>Rodolfo Fernandes</dc:creator>
  <cp:lastModifiedBy>Rodolfo Fernandes</cp:lastModifiedBy>
  <cp:revision>6</cp:revision>
  <dcterms:created xsi:type="dcterms:W3CDTF">2019-10-12T05:15:45Z</dcterms:created>
  <dcterms:modified xsi:type="dcterms:W3CDTF">2019-10-12T05:47:18Z</dcterms:modified>
</cp:coreProperties>
</file>